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9" r:id="rId2"/>
    <p:sldId id="260" r:id="rId3"/>
    <p:sldId id="261" r:id="rId4"/>
    <p:sldId id="262" r:id="rId5"/>
    <p:sldId id="263" r:id="rId6"/>
    <p:sldId id="264" r:id="rId7"/>
    <p:sldId id="265" r:id="rId8"/>
    <p:sldId id="284"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1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6"/>
          <p:cNvSpPr>
            <a:spLocks noGrp="1" noChangeArrowheads="1"/>
          </p:cNvSpPr>
          <p:nvPr>
            <p:ph type="sldNum" sz="quarter" idx="12"/>
          </p:nvPr>
        </p:nvSpPr>
        <p:spPr>
          <a:ln/>
        </p:spPr>
        <p:txBody>
          <a:bodyPr/>
          <a:lstStyle>
            <a:lvl1pPr>
              <a:defRPr/>
            </a:lvl1pPr>
          </a:lstStyle>
          <a:p>
            <a:pPr>
              <a:defRPr/>
            </a:pPr>
            <a:fld id="{0BA6FF6F-D83F-40CC-9A79-776AAA8CC23A}"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26"/>
          <p:cNvSpPr>
            <a:spLocks noGrp="1" noChangeArrowheads="1"/>
          </p:cNvSpPr>
          <p:nvPr>
            <p:ph type="sldNum" sz="quarter" idx="12"/>
          </p:nvPr>
        </p:nvSpPr>
        <p:spPr>
          <a:ln/>
        </p:spPr>
        <p:txBody>
          <a:bodyPr/>
          <a:lstStyle>
            <a:lvl1pPr>
              <a:defRPr/>
            </a:lvl1pPr>
          </a:lstStyle>
          <a:p>
            <a:pPr>
              <a:defRPr/>
            </a:pPr>
            <a:fld id="{3C9A7EBD-2EB5-4704-A842-AE37817F9FC0}" type="slidenum">
              <a:rPr lang="en-US" altLang="zh-TW"/>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68313" y="1268413"/>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59313" y="1268413"/>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26"/>
          <p:cNvSpPr>
            <a:spLocks noGrp="1" noChangeArrowheads="1"/>
          </p:cNvSpPr>
          <p:nvPr>
            <p:ph type="sldNum" sz="quarter" idx="12"/>
          </p:nvPr>
        </p:nvSpPr>
        <p:spPr>
          <a:ln/>
        </p:spPr>
        <p:txBody>
          <a:bodyPr/>
          <a:lstStyle>
            <a:lvl1pPr>
              <a:defRPr/>
            </a:lvl1pPr>
          </a:lstStyle>
          <a:p>
            <a:pPr>
              <a:defRPr/>
            </a:pPr>
            <a:fld id="{243ED615-4228-418D-A48C-CF0B46B75640}" type="slidenum">
              <a:rPr lang="en-US" altLang="zh-TW"/>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bl">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468313" y="0"/>
            <a:ext cx="8229600" cy="1143000"/>
          </a:xfrm>
        </p:spPr>
        <p:txBody>
          <a:bodyPr/>
          <a:lstStyle/>
          <a:p>
            <a:r>
              <a:rPr lang="zh-TW" altLang="en-US" smtClean="0"/>
              <a:t>按一下以編輯母片標題樣式</a:t>
            </a:r>
            <a:endParaRPr lang="zh-TW" altLang="en-US"/>
          </a:p>
        </p:txBody>
      </p:sp>
      <p:sp>
        <p:nvSpPr>
          <p:cNvPr id="3" name="表格版面配置區 2"/>
          <p:cNvSpPr>
            <a:spLocks noGrp="1"/>
          </p:cNvSpPr>
          <p:nvPr>
            <p:ph type="tbl" idx="1"/>
          </p:nvPr>
        </p:nvSpPr>
        <p:spPr>
          <a:xfrm>
            <a:off x="468313" y="1268413"/>
            <a:ext cx="8229600" cy="4495800"/>
          </a:xfrm>
        </p:spPr>
        <p:txBody>
          <a:bodyPr/>
          <a:lstStyle/>
          <a:p>
            <a:pPr lvl="0"/>
            <a:endParaRPr lang="zh-TW" altLang="en-US" noProof="0" smtClean="0"/>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6"/>
          <p:cNvSpPr>
            <a:spLocks noGrp="1" noChangeArrowheads="1"/>
          </p:cNvSpPr>
          <p:nvPr>
            <p:ph type="sldNum" sz="quarter" idx="12"/>
          </p:nvPr>
        </p:nvSpPr>
        <p:spPr>
          <a:ln/>
        </p:spPr>
        <p:txBody>
          <a:bodyPr/>
          <a:lstStyle>
            <a:lvl1pPr>
              <a:defRPr/>
            </a:lvl1pPr>
          </a:lstStyle>
          <a:p>
            <a:pPr>
              <a:defRPr/>
            </a:pPr>
            <a:fld id="{82EE592D-CF7A-45C2-9A6A-D1B70CDF8456}"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hyperlink" Target="mailto:lgg@cs.ntust.edu.tw"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sp>
          <p:nvSpPr>
            <p:cNvPr id="1463299"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zh-TW" altLang="en-US"/>
            </a:p>
          </p:txBody>
        </p:sp>
        <p:sp>
          <p:nvSpPr>
            <p:cNvPr id="1463300"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zh-TW" altLang="en-US"/>
            </a:p>
          </p:txBody>
        </p:sp>
      </p:grpSp>
      <p:sp>
        <p:nvSpPr>
          <p:cNvPr id="1463301"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zh-TW" altLang="en-US"/>
          </a:p>
        </p:txBody>
      </p:sp>
      <p:grpSp>
        <p:nvGrpSpPr>
          <p:cNvPr id="3" name="Group 6"/>
          <p:cNvGrpSpPr>
            <a:grpSpLocks/>
          </p:cNvGrpSpPr>
          <p:nvPr/>
        </p:nvGrpSpPr>
        <p:grpSpPr bwMode="auto">
          <a:xfrm>
            <a:off x="0" y="6019800"/>
            <a:ext cx="7848600" cy="857250"/>
            <a:chOff x="0" y="3792"/>
            <a:chExt cx="4944" cy="540"/>
          </a:xfrm>
        </p:grpSpPr>
        <p:sp>
          <p:nvSpPr>
            <p:cNvPr id="1463303"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zh-TW" altLang="en-US"/>
            </a:p>
          </p:txBody>
        </p:sp>
        <p:grpSp>
          <p:nvGrpSpPr>
            <p:cNvPr id="4" name="Group 8"/>
            <p:cNvGrpSpPr>
              <a:grpSpLocks/>
            </p:cNvGrpSpPr>
            <p:nvPr userDrawn="1"/>
          </p:nvGrpSpPr>
          <p:grpSpPr bwMode="auto">
            <a:xfrm>
              <a:off x="2486" y="3792"/>
              <a:ext cx="2458" cy="540"/>
              <a:chOff x="2486" y="3792"/>
              <a:chExt cx="2458" cy="540"/>
            </a:xfrm>
          </p:grpSpPr>
          <p:sp>
            <p:nvSpPr>
              <p:cNvPr id="1463305"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endParaRPr lang="zh-TW" altLang="en-US"/>
              </a:p>
            </p:txBody>
          </p:sp>
          <p:sp>
            <p:nvSpPr>
              <p:cNvPr id="1463306"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zh-TW" altLang="en-US"/>
              </a:p>
            </p:txBody>
          </p:sp>
          <p:sp>
            <p:nvSpPr>
              <p:cNvPr id="1463307"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zh-TW" altLang="en-US"/>
              </a:p>
            </p:txBody>
          </p:sp>
          <p:sp>
            <p:nvSpPr>
              <p:cNvPr id="1463308"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zh-TW" altLang="en-US"/>
              </a:p>
            </p:txBody>
          </p:sp>
          <p:sp>
            <p:nvSpPr>
              <p:cNvPr id="1463309"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zh-TW" altLang="en-US"/>
              </a:p>
            </p:txBody>
          </p:sp>
        </p:grpSp>
        <p:sp>
          <p:nvSpPr>
            <p:cNvPr id="1463310"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zh-TW" altLang="en-US"/>
            </a:p>
          </p:txBody>
        </p:sp>
      </p:grpSp>
      <p:grpSp>
        <p:nvGrpSpPr>
          <p:cNvPr id="5" name="Group 15"/>
          <p:cNvGrpSpPr>
            <a:grpSpLocks/>
          </p:cNvGrpSpPr>
          <p:nvPr/>
        </p:nvGrpSpPr>
        <p:grpSpPr bwMode="auto">
          <a:xfrm>
            <a:off x="627063" y="6021388"/>
            <a:ext cx="5684837" cy="849312"/>
            <a:chOff x="395" y="3793"/>
            <a:chExt cx="3581" cy="535"/>
          </a:xfrm>
        </p:grpSpPr>
        <p:sp>
          <p:nvSpPr>
            <p:cNvPr id="1463312"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zh-TW" altLang="en-US"/>
            </a:p>
          </p:txBody>
        </p:sp>
        <p:sp>
          <p:nvSpPr>
            <p:cNvPr id="1463313"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zh-TW" altLang="en-US"/>
            </a:p>
          </p:txBody>
        </p:sp>
        <p:sp>
          <p:nvSpPr>
            <p:cNvPr id="1463314"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zh-TW" altLang="en-US"/>
            </a:p>
          </p:txBody>
        </p:sp>
        <p:sp>
          <p:nvSpPr>
            <p:cNvPr id="1463315"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zh-TW" altLang="en-US"/>
            </a:p>
          </p:txBody>
        </p:sp>
        <p:sp>
          <p:nvSpPr>
            <p:cNvPr id="1463316"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zh-TW" altLang="en-US"/>
            </a:p>
          </p:txBody>
        </p:sp>
        <p:sp>
          <p:nvSpPr>
            <p:cNvPr id="1463317"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zh-TW" altLang="en-US"/>
            </a:p>
          </p:txBody>
        </p:sp>
      </p:grpSp>
      <p:sp>
        <p:nvSpPr>
          <p:cNvPr id="1463318" name="Rectangle 22"/>
          <p:cNvSpPr>
            <a:spLocks noGrp="1" noChangeArrowheads="1"/>
          </p:cNvSpPr>
          <p:nvPr>
            <p:ph type="title"/>
          </p:nvPr>
        </p:nvSpPr>
        <p:spPr bwMode="auto">
          <a:xfrm>
            <a:off x="476250" y="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463319" name="Rectangle 23"/>
          <p:cNvSpPr>
            <a:spLocks noGrp="1" noChangeArrowheads="1"/>
          </p:cNvSpPr>
          <p:nvPr>
            <p:ph type="body" idx="1"/>
          </p:nvPr>
        </p:nvSpPr>
        <p:spPr bwMode="auto">
          <a:xfrm>
            <a:off x="476250" y="1268413"/>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463320"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effectLst>
                  <a:outerShdw blurRad="38100" dist="38100" dir="2700000" algn="tl">
                    <a:srgbClr val="000000"/>
                  </a:outerShdw>
                </a:effectLst>
              </a:defRPr>
            </a:lvl1pPr>
          </a:lstStyle>
          <a:p>
            <a:endParaRPr lang="en-US" altLang="zh-TW"/>
          </a:p>
        </p:txBody>
      </p:sp>
      <p:sp>
        <p:nvSpPr>
          <p:cNvPr id="1463321"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effectLst>
                  <a:outerShdw blurRad="38100" dist="38100" dir="2700000" algn="tl">
                    <a:srgbClr val="000000"/>
                  </a:outerShdw>
                </a:effectLst>
              </a:defRPr>
            </a:lvl1pPr>
          </a:lstStyle>
          <a:p>
            <a:endParaRPr lang="en-US" altLang="zh-TW"/>
          </a:p>
        </p:txBody>
      </p:sp>
      <p:sp>
        <p:nvSpPr>
          <p:cNvPr id="1463322"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effectLst>
                  <a:outerShdw blurRad="38100" dist="38100" dir="2700000" algn="tl">
                    <a:srgbClr val="000000"/>
                  </a:outerShdw>
                </a:effectLst>
              </a:defRPr>
            </a:lvl1pPr>
          </a:lstStyle>
          <a:p>
            <a:fld id="{4CC7B7DB-30E4-4489-8E11-6656BE016FDF}" type="slidenum">
              <a:rPr lang="en-US" altLang="zh-TW"/>
              <a:pPr/>
              <a:t>‹#›</a:t>
            </a:fld>
            <a:endParaRPr lang="en-US" altLang="zh-TW"/>
          </a:p>
        </p:txBody>
      </p:sp>
      <p:grpSp>
        <p:nvGrpSpPr>
          <p:cNvPr id="6" name="Group 31"/>
          <p:cNvGrpSpPr>
            <a:grpSpLocks/>
          </p:cNvGrpSpPr>
          <p:nvPr/>
        </p:nvGrpSpPr>
        <p:grpSpPr bwMode="auto">
          <a:xfrm>
            <a:off x="1241425" y="6399213"/>
            <a:ext cx="6408738" cy="493712"/>
            <a:chOff x="782" y="4031"/>
            <a:chExt cx="4037" cy="311"/>
          </a:xfrm>
        </p:grpSpPr>
        <p:pic>
          <p:nvPicPr>
            <p:cNvPr id="1463324" name="Picture 28" descr="namemark2"/>
            <p:cNvPicPr>
              <a:picLocks noChangeAspect="1" noChangeArrowheads="1"/>
            </p:cNvPicPr>
            <p:nvPr userDrawn="1"/>
          </p:nvPicPr>
          <p:blipFill>
            <a:blip r:embed="rId6"/>
            <a:srcRect/>
            <a:stretch>
              <a:fillRect/>
            </a:stretch>
          </p:blipFill>
          <p:spPr bwMode="auto">
            <a:xfrm>
              <a:off x="782" y="4031"/>
              <a:ext cx="960" cy="199"/>
            </a:xfrm>
            <a:prstGeom prst="rect">
              <a:avLst/>
            </a:prstGeom>
            <a:noFill/>
          </p:spPr>
        </p:pic>
        <p:sp>
          <p:nvSpPr>
            <p:cNvPr id="1463325" name="Rectangle 29"/>
            <p:cNvSpPr>
              <a:spLocks noChangeArrowheads="1"/>
            </p:cNvSpPr>
            <p:nvPr userDrawn="1"/>
          </p:nvSpPr>
          <p:spPr bwMode="auto">
            <a:xfrm>
              <a:off x="1774" y="4059"/>
              <a:ext cx="3045" cy="173"/>
            </a:xfrm>
            <a:prstGeom prst="rect">
              <a:avLst/>
            </a:prstGeom>
            <a:noFill/>
            <a:ln w="9525">
              <a:noFill/>
              <a:miter lim="800000"/>
              <a:headEnd/>
              <a:tailEnd/>
            </a:ln>
            <a:effectLst/>
          </p:spPr>
          <p:txBody>
            <a:bodyPr wrap="none">
              <a:spAutoFit/>
            </a:bodyPr>
            <a:lstStyle/>
            <a:p>
              <a:r>
                <a:rPr lang="zh-TW" altLang="en-US" sz="1200">
                  <a:solidFill>
                    <a:srgbClr val="FFFF00"/>
                  </a:solidFill>
                  <a:ea typeface="標楷體" pitchFamily="65" charset="-120"/>
                </a:rPr>
                <a:t>李國光   </a:t>
              </a:r>
              <a:r>
                <a:rPr lang="zh-TW" altLang="en-US" sz="1200">
                  <a:solidFill>
                    <a:srgbClr val="FFFF00"/>
                  </a:solidFill>
                  <a:ea typeface="標楷體" pitchFamily="65" charset="-120"/>
                  <a:sym typeface="Symbol" pitchFamily="18" charset="2"/>
                </a:rPr>
                <a:t></a:t>
              </a:r>
              <a:r>
                <a:rPr lang="zh-TW" altLang="en-US" sz="1200">
                  <a:solidFill>
                    <a:srgbClr val="FFFF00"/>
                  </a:solidFill>
                  <a:ea typeface="標楷體" pitchFamily="65" charset="-120"/>
                </a:rPr>
                <a:t> 版權所有   </a:t>
              </a:r>
              <a:r>
                <a:rPr lang="en-US" altLang="zh-TW" sz="1200">
                  <a:solidFill>
                    <a:srgbClr val="FFFF00"/>
                  </a:solidFill>
                  <a:ea typeface="標楷體" pitchFamily="65" charset="-120"/>
                </a:rPr>
                <a:t>Tel: 02-2737-6782  Email: </a:t>
              </a:r>
              <a:r>
                <a:rPr lang="en-US" altLang="zh-TW" sz="1200">
                  <a:solidFill>
                    <a:srgbClr val="FFFF00"/>
                  </a:solidFill>
                  <a:ea typeface="標楷體" pitchFamily="65" charset="-120"/>
                  <a:hlinkClick r:id="rId7"/>
                </a:rPr>
                <a:t>lgg@cs.ntust.edu.tw</a:t>
              </a:r>
              <a:endParaRPr lang="en-US" altLang="zh-TW" sz="1200" b="1">
                <a:ea typeface="標楷體" pitchFamily="65" charset="-120"/>
              </a:endParaRPr>
            </a:p>
          </p:txBody>
        </p:sp>
        <p:sp>
          <p:nvSpPr>
            <p:cNvPr id="1463326" name="Text Box 30"/>
            <p:cNvSpPr txBox="1">
              <a:spLocks noChangeArrowheads="1"/>
            </p:cNvSpPr>
            <p:nvPr userDrawn="1"/>
          </p:nvSpPr>
          <p:spPr bwMode="auto">
            <a:xfrm>
              <a:off x="1859" y="4169"/>
              <a:ext cx="2372" cy="173"/>
            </a:xfrm>
            <a:prstGeom prst="rect">
              <a:avLst/>
            </a:prstGeom>
            <a:noFill/>
            <a:ln w="9525">
              <a:noFill/>
              <a:miter lim="800000"/>
              <a:headEnd/>
              <a:tailEnd/>
            </a:ln>
            <a:effectLst/>
          </p:spPr>
          <p:txBody>
            <a:bodyPr wrap="none">
              <a:spAutoFit/>
            </a:bodyPr>
            <a:lstStyle/>
            <a:p>
              <a:r>
                <a:rPr lang="zh-TW" altLang="en-US" sz="1200">
                  <a:solidFill>
                    <a:srgbClr val="FF3300"/>
                  </a:solidFill>
                  <a:latin typeface="標楷體" pitchFamily="65" charset="-120"/>
                  <a:ea typeface="標楷體" pitchFamily="65" charset="-120"/>
                </a:rPr>
                <a:t>知識與遠見的結合，才能夠避免無知與短視</a:t>
              </a:r>
              <a:r>
                <a:rPr lang="en-US" altLang="zh-TW" sz="1200">
                  <a:solidFill>
                    <a:srgbClr val="FF3300"/>
                  </a:solidFill>
                  <a:latin typeface="標楷體" pitchFamily="65" charset="-120"/>
                  <a:ea typeface="標楷體" pitchFamily="65" charset="-120"/>
                </a:rPr>
                <a:t>---</a:t>
              </a:r>
              <a:r>
                <a:rPr lang="zh-TW" altLang="en-US" sz="1200">
                  <a:solidFill>
                    <a:srgbClr val="FF3300"/>
                  </a:solidFill>
                  <a:latin typeface="標楷體" pitchFamily="65" charset="-120"/>
                  <a:ea typeface="標楷體" pitchFamily="65" charset="-120"/>
                </a:rPr>
                <a:t>高希均</a:t>
              </a:r>
            </a:p>
          </p:txBody>
        </p:sp>
      </p:grpSp>
    </p:spTree>
  </p:cSld>
  <p:clrMap bg1="dk2" tx1="lt1" bg2="dk1"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2pPr>
      <a:lvl3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3pPr>
      <a:lvl4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4pPr>
      <a:lvl5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5pPr>
      <a:lvl6pPr marL="4572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6pPr>
      <a:lvl7pPr marL="9144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7pPr>
      <a:lvl8pPr marL="13716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8pPr>
      <a:lvl9pPr marL="18288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9pPr>
    </p:titleStyle>
    <p:bodyStyle>
      <a:lvl1pPr marL="342900" indent="-342900" algn="l" rtl="0" eaLnBrk="1" fontAlgn="base" hangingPunct="1">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lr>
          <a:schemeClr val="tx2"/>
        </a:buClr>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8.wmf"/></Relationships>
</file>

<file path=ppt/slides/_rels/slide14.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7DD7DAFC-A36C-4435-BB9F-DCC0CE6E79FA}" type="slidenum">
              <a:rPr lang="en-US" altLang="zh-TW"/>
              <a:pPr>
                <a:defRPr/>
              </a:pPr>
              <a:t>1</a:t>
            </a:fld>
            <a:endParaRPr lang="en-US" altLang="zh-TW"/>
          </a:p>
        </p:txBody>
      </p:sp>
      <p:sp>
        <p:nvSpPr>
          <p:cNvPr id="1091586" name="Rectangle 2"/>
          <p:cNvSpPr>
            <a:spLocks noGrp="1" noChangeArrowheads="1"/>
          </p:cNvSpPr>
          <p:nvPr>
            <p:ph type="title"/>
          </p:nvPr>
        </p:nvSpPr>
        <p:spPr>
          <a:xfrm>
            <a:off x="914400" y="2636838"/>
            <a:ext cx="8229600" cy="1143000"/>
          </a:xfrm>
        </p:spPr>
        <p:txBody>
          <a:bodyPr/>
          <a:lstStyle/>
          <a:p>
            <a:pPr eaLnBrk="1" hangingPunct="1">
              <a:defRPr/>
            </a:pPr>
            <a:r>
              <a:rPr lang="zh-TW" altLang="en-US" smtClean="0"/>
              <a:t>知識建立</a:t>
            </a:r>
          </a:p>
        </p:txBody>
      </p:sp>
      <p:pic>
        <p:nvPicPr>
          <p:cNvPr id="226308" name="Picture 3" descr="j0234753"/>
          <p:cNvPicPr>
            <a:picLocks noGrp="1" noChangeAspect="1" noChangeArrowheads="1" noCrop="1"/>
          </p:cNvPicPr>
          <p:nvPr>
            <p:ph idx="1"/>
          </p:nvPr>
        </p:nvPicPr>
        <p:blipFill>
          <a:blip r:embed="rId2"/>
          <a:srcRect/>
          <a:stretch>
            <a:fillRect/>
          </a:stretch>
        </p:blipFill>
        <p:spPr>
          <a:xfrm>
            <a:off x="2555875" y="2636838"/>
            <a:ext cx="1238250" cy="1133475"/>
          </a:xfr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投影片編號版面配置區 5"/>
          <p:cNvSpPr>
            <a:spLocks noGrp="1"/>
          </p:cNvSpPr>
          <p:nvPr>
            <p:ph type="sldNum" sz="quarter" idx="12"/>
          </p:nvPr>
        </p:nvSpPr>
        <p:spPr/>
        <p:txBody>
          <a:bodyPr/>
          <a:lstStyle/>
          <a:p>
            <a:pPr>
              <a:defRPr/>
            </a:pPr>
            <a:fld id="{172DAE0A-2211-44B9-97AC-A93E2034C077}" type="slidenum">
              <a:rPr lang="en-US" altLang="zh-TW"/>
              <a:pPr>
                <a:defRPr/>
              </a:pPr>
              <a:t>10</a:t>
            </a:fld>
            <a:endParaRPr lang="en-US" altLang="zh-TW"/>
          </a:p>
        </p:txBody>
      </p:sp>
      <p:sp>
        <p:nvSpPr>
          <p:cNvPr id="1454111" name="Rectangle 31"/>
          <p:cNvSpPr>
            <a:spLocks noGrp="1" noChangeArrowheads="1"/>
          </p:cNvSpPr>
          <p:nvPr>
            <p:ph type="title"/>
          </p:nvPr>
        </p:nvSpPr>
        <p:spPr>
          <a:xfrm>
            <a:off x="684213" y="188913"/>
            <a:ext cx="7772400" cy="1143000"/>
          </a:xfrm>
        </p:spPr>
        <p:txBody>
          <a:bodyPr/>
          <a:lstStyle/>
          <a:p>
            <a:pPr eaLnBrk="1" hangingPunct="1">
              <a:defRPr/>
            </a:pPr>
            <a:r>
              <a:rPr lang="zh-TW" altLang="en-US" smtClean="0"/>
              <a:t>達成關鍵成功要素的知識</a:t>
            </a:r>
          </a:p>
        </p:txBody>
      </p:sp>
      <p:graphicFrame>
        <p:nvGraphicFramePr>
          <p:cNvPr id="1454154" name="Group 74"/>
          <p:cNvGraphicFramePr>
            <a:graphicFrameLocks noGrp="1"/>
          </p:cNvGraphicFramePr>
          <p:nvPr>
            <p:ph idx="1"/>
          </p:nvPr>
        </p:nvGraphicFramePr>
        <p:xfrm>
          <a:off x="684213" y="1412875"/>
          <a:ext cx="7705725" cy="3983040"/>
        </p:xfrm>
        <a:graphic>
          <a:graphicData uri="http://schemas.openxmlformats.org/drawingml/2006/table">
            <a:tbl>
              <a:tblPr/>
              <a:tblGrid>
                <a:gridCol w="912812"/>
                <a:gridCol w="6792913"/>
              </a:tblGrid>
              <a:tr h="433388">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000" b="1" i="0" u="none" strike="noStrike" cap="none" normalizeH="0" baseline="0" smtClean="0">
                          <a:ln>
                            <a:noFill/>
                          </a:ln>
                          <a:solidFill>
                            <a:schemeClr val="tx1"/>
                          </a:solidFill>
                          <a:effectLst/>
                          <a:latin typeface="Arial" pitchFamily="34" charset="0"/>
                          <a:ea typeface="標楷體" pitchFamily="65" charset="-120"/>
                        </a:rPr>
                        <a:t>項目</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6633"/>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400" b="1" i="0" u="none" strike="noStrike" cap="none" normalizeH="0" baseline="0" smtClean="0">
                          <a:ln>
                            <a:noFill/>
                          </a:ln>
                          <a:solidFill>
                            <a:schemeClr val="tx1"/>
                          </a:solidFill>
                          <a:effectLst/>
                          <a:latin typeface="Arial" pitchFamily="34" charset="0"/>
                          <a:ea typeface="標楷體" pitchFamily="65" charset="-120"/>
                        </a:rPr>
                        <a:t>達成關鍵成功要素的知識</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6633"/>
                    </a:solidFill>
                  </a:tcPr>
                </a:tc>
              </a:tr>
              <a:tr h="585788">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1" i="0" u="none" strike="noStrike" cap="none" normalizeH="0" baseline="0" smtClean="0">
                          <a:ln>
                            <a:noFill/>
                          </a:ln>
                          <a:solidFill>
                            <a:schemeClr val="tx1"/>
                          </a:solidFill>
                          <a:effectLst/>
                          <a:latin typeface="Arial" pitchFamily="34" charset="0"/>
                          <a:ea typeface="標楷體" pitchFamily="65" charset="-120"/>
                        </a:rPr>
                        <a:t>CSF1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6633"/>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400" b="1" i="0" u="none" strike="noStrike" cap="none" normalizeH="0" baseline="0" smtClean="0">
                          <a:ln>
                            <a:noFill/>
                          </a:ln>
                          <a:solidFill>
                            <a:schemeClr val="tx1"/>
                          </a:solidFill>
                          <a:effectLst/>
                          <a:latin typeface="Arial" pitchFamily="34" charset="0"/>
                          <a:ea typeface="標楷體" pitchFamily="65" charset="-120"/>
                        </a:rPr>
                        <a:t>教師招募知識、教師培養知識、教學研究知識</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6633"/>
                    </a:solidFill>
                  </a:tcPr>
                </a:tc>
              </a:tr>
              <a:tr h="588963">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1" i="0" u="none" strike="noStrike" cap="none" normalizeH="0" baseline="0" smtClean="0">
                          <a:ln>
                            <a:noFill/>
                          </a:ln>
                          <a:solidFill>
                            <a:schemeClr val="tx1"/>
                          </a:solidFill>
                          <a:effectLst/>
                          <a:latin typeface="Arial" pitchFamily="34" charset="0"/>
                          <a:ea typeface="標楷體" pitchFamily="65" charset="-120"/>
                        </a:rPr>
                        <a:t>CSF2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6633"/>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400" b="1" i="0" u="none" strike="noStrike" cap="none" normalizeH="0" baseline="0" smtClean="0">
                          <a:ln>
                            <a:noFill/>
                          </a:ln>
                          <a:solidFill>
                            <a:schemeClr val="tx1"/>
                          </a:solidFill>
                          <a:effectLst/>
                          <a:latin typeface="Arial" pitchFamily="34" charset="0"/>
                          <a:ea typeface="標楷體" pitchFamily="65" charset="-120"/>
                        </a:rPr>
                        <a:t>專業設備知識、採購知識、設備管理知識</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6633"/>
                    </a:solidFill>
                  </a:tcPr>
                </a:tc>
              </a:tr>
              <a:tr h="587375">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1" i="0" u="none" strike="noStrike" cap="none" normalizeH="0" baseline="0" smtClean="0">
                          <a:ln>
                            <a:noFill/>
                          </a:ln>
                          <a:solidFill>
                            <a:schemeClr val="tx1"/>
                          </a:solidFill>
                          <a:effectLst/>
                          <a:latin typeface="Arial" pitchFamily="34" charset="0"/>
                          <a:ea typeface="標楷體" pitchFamily="65" charset="-120"/>
                        </a:rPr>
                        <a:t>CSF3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6633"/>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400" b="1" i="0" u="none" strike="noStrike" cap="none" normalizeH="0" baseline="0" smtClean="0">
                          <a:ln>
                            <a:noFill/>
                          </a:ln>
                          <a:solidFill>
                            <a:schemeClr val="tx1"/>
                          </a:solidFill>
                          <a:effectLst/>
                          <a:latin typeface="Arial" pitchFamily="34" charset="0"/>
                          <a:ea typeface="標楷體" pitchFamily="65" charset="-120"/>
                        </a:rPr>
                        <a:t>招生知識、合作學習知識、生涯管理知識</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6633"/>
                    </a:solidFill>
                  </a:tcPr>
                </a:tc>
              </a:tr>
              <a:tr h="588963">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1" i="0" u="none" strike="noStrike" cap="none" normalizeH="0" baseline="0" smtClean="0">
                          <a:ln>
                            <a:noFill/>
                          </a:ln>
                          <a:solidFill>
                            <a:schemeClr val="tx1"/>
                          </a:solidFill>
                          <a:effectLst/>
                          <a:latin typeface="Arial" pitchFamily="34" charset="0"/>
                          <a:ea typeface="標楷體" pitchFamily="65" charset="-120"/>
                        </a:rPr>
                        <a:t>CSF4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6633"/>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400" b="1" i="0" u="none" strike="noStrike" cap="none" normalizeH="0" baseline="0" smtClean="0">
                          <a:ln>
                            <a:noFill/>
                          </a:ln>
                          <a:solidFill>
                            <a:schemeClr val="tx1"/>
                          </a:solidFill>
                          <a:effectLst/>
                          <a:latin typeface="Arial" pitchFamily="34" charset="0"/>
                          <a:ea typeface="標楷體" pitchFamily="65" charset="-120"/>
                        </a:rPr>
                        <a:t>形象宣傳知識、成果行銷知識</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6633"/>
                    </a:solidFill>
                  </a:tcPr>
                </a:tc>
              </a:tr>
              <a:tr h="585788">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1" i="0" u="none" strike="noStrike" cap="none" normalizeH="0" baseline="0" smtClean="0">
                          <a:ln>
                            <a:noFill/>
                          </a:ln>
                          <a:solidFill>
                            <a:schemeClr val="tx1"/>
                          </a:solidFill>
                          <a:effectLst/>
                          <a:latin typeface="Arial" pitchFamily="34" charset="0"/>
                          <a:ea typeface="標楷體" pitchFamily="65" charset="-120"/>
                        </a:rPr>
                        <a:t>CSF5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6633"/>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400" b="1" i="0" u="none" strike="noStrike" cap="none" normalizeH="0" baseline="0" smtClean="0">
                          <a:ln>
                            <a:noFill/>
                          </a:ln>
                          <a:solidFill>
                            <a:schemeClr val="tx1"/>
                          </a:solidFill>
                          <a:effectLst/>
                          <a:latin typeface="Arial" pitchFamily="34" charset="0"/>
                          <a:ea typeface="標楷體" pitchFamily="65" charset="-120"/>
                        </a:rPr>
                        <a:t>建教合作知識、實務教學知識、就業媒合知識</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6633"/>
                    </a:solidFill>
                  </a:tcPr>
                </a:tc>
              </a:tr>
              <a:tr h="588963">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1" i="0" u="none" strike="noStrike" cap="none" normalizeH="0" baseline="0" smtClean="0">
                          <a:ln>
                            <a:noFill/>
                          </a:ln>
                          <a:solidFill>
                            <a:schemeClr val="tx1"/>
                          </a:solidFill>
                          <a:effectLst/>
                          <a:latin typeface="Arial" pitchFamily="34" charset="0"/>
                          <a:ea typeface="標楷體" pitchFamily="65" charset="-120"/>
                        </a:rPr>
                        <a:t>CSF6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6633"/>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400" b="1" i="0" u="none" strike="noStrike" cap="none" normalizeH="0" baseline="0" smtClean="0">
                          <a:ln>
                            <a:noFill/>
                          </a:ln>
                          <a:solidFill>
                            <a:schemeClr val="tx1"/>
                          </a:solidFill>
                          <a:effectLst/>
                          <a:latin typeface="Arial" pitchFamily="34" charset="0"/>
                          <a:ea typeface="標楷體" pitchFamily="65" charset="-120"/>
                        </a:rPr>
                        <a:t>領導統御知識、系所經營知識、教學行政知識</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6633"/>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730E166A-1371-43AD-B69C-2A1D0B18A2B8}" type="slidenum">
              <a:rPr lang="en-US" altLang="zh-TW"/>
              <a:pPr>
                <a:defRPr/>
              </a:pPr>
              <a:t>11</a:t>
            </a:fld>
            <a:endParaRPr lang="en-US" altLang="zh-TW"/>
          </a:p>
        </p:txBody>
      </p:sp>
      <p:sp>
        <p:nvSpPr>
          <p:cNvPr id="235523" name="Rectangle 3"/>
          <p:cNvSpPr>
            <a:spLocks noGrp="1" noChangeArrowheads="1"/>
          </p:cNvSpPr>
          <p:nvPr>
            <p:ph type="body" idx="1"/>
          </p:nvPr>
        </p:nvSpPr>
        <p:spPr>
          <a:xfrm>
            <a:off x="250825" y="1844675"/>
            <a:ext cx="8640763" cy="3384550"/>
          </a:xfrm>
        </p:spPr>
        <p:txBody>
          <a:bodyPr/>
          <a:lstStyle/>
          <a:p>
            <a:pPr eaLnBrk="1" hangingPunct="1">
              <a:buFontTx/>
              <a:buNone/>
            </a:pPr>
            <a:r>
              <a:rPr lang="zh-TW" altLang="en-US" dirty="0" smtClean="0"/>
              <a:t>通路、服務、維修、賺管理的錢</a:t>
            </a:r>
          </a:p>
          <a:p>
            <a:pPr eaLnBrk="1" hangingPunct="1">
              <a:buFontTx/>
              <a:buNone/>
            </a:pPr>
            <a:r>
              <a:rPr lang="en-US" altLang="zh-TW" sz="2800" dirty="0" smtClean="0"/>
              <a:t>CSF-1   : </a:t>
            </a:r>
            <a:r>
              <a:rPr lang="zh-TW" altLang="en-US" sz="2800" dirty="0" smtClean="0"/>
              <a:t>卓越策略領導者，以確立經營方針</a:t>
            </a:r>
          </a:p>
          <a:p>
            <a:pPr eaLnBrk="1" hangingPunct="1">
              <a:buFontTx/>
              <a:buNone/>
            </a:pPr>
            <a:r>
              <a:rPr lang="en-US" altLang="zh-TW" sz="2800" dirty="0" smtClean="0"/>
              <a:t>CSF-2   : </a:t>
            </a:r>
            <a:r>
              <a:rPr lang="zh-TW" altLang="en-US" sz="2800" dirty="0" smtClean="0"/>
              <a:t>領先同業的</a:t>
            </a:r>
            <a:r>
              <a:rPr lang="en-US" altLang="zh-TW" sz="2800" dirty="0" smtClean="0"/>
              <a:t>e</a:t>
            </a:r>
            <a:r>
              <a:rPr lang="zh-TW" altLang="en-US" sz="2800" dirty="0" smtClean="0"/>
              <a:t>化運籌能力，以降低成本</a:t>
            </a:r>
          </a:p>
          <a:p>
            <a:pPr eaLnBrk="1" hangingPunct="1">
              <a:buFontTx/>
              <a:buNone/>
            </a:pPr>
            <a:r>
              <a:rPr lang="en-US" altLang="zh-TW" sz="2800" dirty="0" smtClean="0"/>
              <a:t>CSF-3   : </a:t>
            </a:r>
            <a:r>
              <a:rPr lang="zh-TW" altLang="en-US" sz="2800" dirty="0" smtClean="0"/>
              <a:t>良好的執行力，以落實公司制度與運作</a:t>
            </a:r>
          </a:p>
          <a:p>
            <a:pPr eaLnBrk="1" hangingPunct="1">
              <a:buFontTx/>
              <a:buNone/>
            </a:pPr>
            <a:r>
              <a:rPr lang="en-US" altLang="zh-TW" sz="2800" dirty="0" smtClean="0"/>
              <a:t>CSF-4   : </a:t>
            </a:r>
            <a:r>
              <a:rPr lang="zh-TW" altLang="en-US" sz="2800" dirty="0" smtClean="0"/>
              <a:t>數字化管理，以利員工了解問題</a:t>
            </a:r>
          </a:p>
          <a:p>
            <a:pPr eaLnBrk="1" hangingPunct="1">
              <a:buFontTx/>
              <a:buNone/>
            </a:pPr>
            <a:r>
              <a:rPr lang="en-US" altLang="zh-TW" sz="2800" dirty="0" smtClean="0"/>
              <a:t>CSF-5   : </a:t>
            </a:r>
            <a:r>
              <a:rPr lang="zh-TW" altLang="en-US" sz="2800" dirty="0" smtClean="0"/>
              <a:t>資訊系統與經營管理整合，以改進作業流程</a:t>
            </a:r>
          </a:p>
          <a:p>
            <a:pPr eaLnBrk="1" hangingPunct="1">
              <a:buFontTx/>
              <a:buNone/>
            </a:pPr>
            <a:endParaRPr lang="en-US" altLang="zh-TW" sz="2800" dirty="0" smtClean="0"/>
          </a:p>
        </p:txBody>
      </p:sp>
      <p:sp>
        <p:nvSpPr>
          <p:cNvPr id="1571844" name="Rectangle 4"/>
          <p:cNvSpPr>
            <a:spLocks noGrp="1" noChangeArrowheads="1"/>
          </p:cNvSpPr>
          <p:nvPr>
            <p:ph type="title"/>
          </p:nvPr>
        </p:nvSpPr>
        <p:spPr>
          <a:xfrm>
            <a:off x="468313" y="260350"/>
            <a:ext cx="8229600" cy="1143000"/>
          </a:xfrm>
        </p:spPr>
        <p:txBody>
          <a:bodyPr/>
          <a:lstStyle/>
          <a:p>
            <a:pPr eaLnBrk="1" hangingPunct="1">
              <a:defRPr/>
            </a:pPr>
            <a:r>
              <a:rPr lang="zh-TW" altLang="en-US" smtClean="0"/>
              <a:t>聯強的關鍵成功因素</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6"/>
          <p:cNvSpPr>
            <a:spLocks noGrp="1"/>
          </p:cNvSpPr>
          <p:nvPr>
            <p:ph type="sldNum" sz="quarter" idx="12"/>
          </p:nvPr>
        </p:nvSpPr>
        <p:spPr/>
        <p:txBody>
          <a:bodyPr/>
          <a:lstStyle/>
          <a:p>
            <a:pPr>
              <a:defRPr/>
            </a:pPr>
            <a:fld id="{3F9FAD8E-789A-41DC-A369-8A0CAAE8DC74}" type="slidenum">
              <a:rPr lang="en-US" altLang="zh-TW"/>
              <a:pPr>
                <a:defRPr/>
              </a:pPr>
              <a:t>12</a:t>
            </a:fld>
            <a:endParaRPr lang="en-US" altLang="zh-TW"/>
          </a:p>
        </p:txBody>
      </p:sp>
      <p:sp>
        <p:nvSpPr>
          <p:cNvPr id="236547" name="Rectangle 3"/>
          <p:cNvSpPr>
            <a:spLocks noGrp="1" noChangeArrowheads="1"/>
          </p:cNvSpPr>
          <p:nvPr>
            <p:ph type="body" sz="half" idx="1"/>
          </p:nvPr>
        </p:nvSpPr>
        <p:spPr>
          <a:xfrm>
            <a:off x="5292080" y="980728"/>
            <a:ext cx="3600400" cy="5184576"/>
          </a:xfrm>
          <a:solidFill>
            <a:schemeClr val="accent4">
              <a:lumMod val="10000"/>
            </a:schemeClr>
          </a:solidFill>
        </p:spPr>
        <p:txBody>
          <a:bodyPr/>
          <a:lstStyle/>
          <a:p>
            <a:pPr eaLnBrk="1" hangingPunct="1">
              <a:lnSpc>
                <a:spcPct val="80000"/>
              </a:lnSpc>
              <a:buFontTx/>
              <a:buNone/>
            </a:pPr>
            <a:r>
              <a:rPr lang="en-US" altLang="zh-TW" sz="1800" b="1" dirty="0" smtClean="0">
                <a:solidFill>
                  <a:srgbClr val="FFC000"/>
                </a:solidFill>
              </a:rPr>
              <a:t>CSK-1-1   : </a:t>
            </a:r>
            <a:r>
              <a:rPr lang="zh-TW" altLang="en-US" sz="1800" b="1" dirty="0" smtClean="0">
                <a:solidFill>
                  <a:srgbClr val="FFC000"/>
                </a:solidFill>
              </a:rPr>
              <a:t>產業經營知識</a:t>
            </a:r>
          </a:p>
          <a:p>
            <a:pPr eaLnBrk="1" hangingPunct="1">
              <a:lnSpc>
                <a:spcPct val="80000"/>
              </a:lnSpc>
              <a:buFontTx/>
              <a:buNone/>
            </a:pPr>
            <a:r>
              <a:rPr lang="en-US" altLang="zh-TW" sz="1800" b="1" dirty="0" smtClean="0">
                <a:solidFill>
                  <a:srgbClr val="FFC000"/>
                </a:solidFill>
              </a:rPr>
              <a:t>CSK-1-2   : </a:t>
            </a:r>
            <a:r>
              <a:rPr lang="zh-TW" altLang="en-US" sz="1800" b="1" dirty="0" smtClean="0">
                <a:solidFill>
                  <a:srgbClr val="FFC000"/>
                </a:solidFill>
              </a:rPr>
              <a:t>領導統御知識</a:t>
            </a:r>
          </a:p>
          <a:p>
            <a:pPr eaLnBrk="1" hangingPunct="1">
              <a:lnSpc>
                <a:spcPct val="80000"/>
              </a:lnSpc>
              <a:buFontTx/>
              <a:buNone/>
            </a:pPr>
            <a:r>
              <a:rPr lang="en-US" altLang="zh-TW" sz="1800" b="1" dirty="0" smtClean="0">
                <a:solidFill>
                  <a:srgbClr val="FFC000"/>
                </a:solidFill>
              </a:rPr>
              <a:t>CSK-1-3   : </a:t>
            </a:r>
            <a:r>
              <a:rPr lang="zh-TW" altLang="en-US" sz="1800" b="1" dirty="0" smtClean="0">
                <a:solidFill>
                  <a:srgbClr val="FFC000"/>
                </a:solidFill>
              </a:rPr>
              <a:t>策略規劃知識</a:t>
            </a:r>
          </a:p>
          <a:p>
            <a:pPr eaLnBrk="1" hangingPunct="1">
              <a:lnSpc>
                <a:spcPct val="80000"/>
              </a:lnSpc>
              <a:buFontTx/>
              <a:buNone/>
            </a:pPr>
            <a:r>
              <a:rPr lang="en-US" altLang="zh-TW" sz="1800" b="1" dirty="0" smtClean="0">
                <a:solidFill>
                  <a:srgbClr val="00B0F0"/>
                </a:solidFill>
              </a:rPr>
              <a:t>CSK-2-1   : </a:t>
            </a:r>
            <a:r>
              <a:rPr lang="zh-TW" altLang="en-US" sz="1800" b="1" dirty="0" smtClean="0">
                <a:solidFill>
                  <a:srgbClr val="00B0F0"/>
                </a:solidFill>
              </a:rPr>
              <a:t>時效配銷手法知識</a:t>
            </a:r>
          </a:p>
          <a:p>
            <a:pPr eaLnBrk="1" hangingPunct="1">
              <a:lnSpc>
                <a:spcPct val="80000"/>
              </a:lnSpc>
              <a:buFontTx/>
              <a:buNone/>
            </a:pPr>
            <a:r>
              <a:rPr lang="en-US" altLang="zh-TW" sz="1800" b="1" dirty="0" smtClean="0">
                <a:solidFill>
                  <a:srgbClr val="00B0F0"/>
                </a:solidFill>
              </a:rPr>
              <a:t>CSK-2-2   : </a:t>
            </a:r>
            <a:r>
              <a:rPr lang="zh-TW" altLang="en-US" sz="1800" b="1" dirty="0" smtClean="0">
                <a:solidFill>
                  <a:srgbClr val="00B0F0"/>
                </a:solidFill>
              </a:rPr>
              <a:t>維修效率知識</a:t>
            </a:r>
          </a:p>
          <a:p>
            <a:pPr eaLnBrk="1" hangingPunct="1">
              <a:lnSpc>
                <a:spcPct val="80000"/>
              </a:lnSpc>
              <a:buFontTx/>
              <a:buNone/>
            </a:pPr>
            <a:r>
              <a:rPr lang="en-US" altLang="zh-TW" sz="1800" b="1" dirty="0" smtClean="0">
                <a:solidFill>
                  <a:srgbClr val="00B0F0"/>
                </a:solidFill>
              </a:rPr>
              <a:t>CSK-2-3   : e</a:t>
            </a:r>
            <a:r>
              <a:rPr lang="zh-TW" altLang="en-US" sz="1800" b="1" dirty="0" smtClean="0">
                <a:solidFill>
                  <a:srgbClr val="00B0F0"/>
                </a:solidFill>
              </a:rPr>
              <a:t>化知識</a:t>
            </a:r>
          </a:p>
          <a:p>
            <a:pPr eaLnBrk="1" hangingPunct="1">
              <a:lnSpc>
                <a:spcPct val="80000"/>
              </a:lnSpc>
              <a:buFontTx/>
              <a:buNone/>
            </a:pPr>
            <a:r>
              <a:rPr lang="en-US" altLang="zh-TW" sz="1800" b="1" dirty="0" smtClean="0">
                <a:solidFill>
                  <a:srgbClr val="00B0F0"/>
                </a:solidFill>
              </a:rPr>
              <a:t>CSK-2-4   : EMBA</a:t>
            </a:r>
            <a:r>
              <a:rPr lang="zh-TW" altLang="en-US" sz="1800" b="1" dirty="0" smtClean="0">
                <a:solidFill>
                  <a:srgbClr val="00B0F0"/>
                </a:solidFill>
              </a:rPr>
              <a:t>相關知識</a:t>
            </a:r>
          </a:p>
          <a:p>
            <a:pPr eaLnBrk="1" hangingPunct="1">
              <a:lnSpc>
                <a:spcPct val="80000"/>
              </a:lnSpc>
              <a:buFontTx/>
              <a:buNone/>
            </a:pPr>
            <a:r>
              <a:rPr lang="en-US" altLang="zh-TW" sz="1800" b="1" dirty="0" smtClean="0">
                <a:solidFill>
                  <a:srgbClr val="FF0000"/>
                </a:solidFill>
              </a:rPr>
              <a:t>CSK-3-1   : </a:t>
            </a:r>
            <a:r>
              <a:rPr lang="zh-TW" altLang="en-US" sz="1800" b="1" dirty="0" smtClean="0">
                <a:solidFill>
                  <a:srgbClr val="FF0000"/>
                </a:solidFill>
              </a:rPr>
              <a:t>基層主管培養知識</a:t>
            </a:r>
          </a:p>
          <a:p>
            <a:pPr eaLnBrk="1" hangingPunct="1">
              <a:lnSpc>
                <a:spcPct val="80000"/>
              </a:lnSpc>
              <a:buFontTx/>
              <a:buNone/>
            </a:pPr>
            <a:r>
              <a:rPr lang="en-US" altLang="zh-TW" sz="1800" b="1" dirty="0" smtClean="0">
                <a:solidFill>
                  <a:srgbClr val="FF0000"/>
                </a:solidFill>
              </a:rPr>
              <a:t>CSK-3-2   : </a:t>
            </a:r>
            <a:r>
              <a:rPr lang="zh-TW" altLang="en-US" sz="1800" b="1" dirty="0" smtClean="0">
                <a:solidFill>
                  <a:srgbClr val="FF0000"/>
                </a:solidFill>
              </a:rPr>
              <a:t>政策宣達知識</a:t>
            </a:r>
          </a:p>
          <a:p>
            <a:pPr eaLnBrk="1" hangingPunct="1">
              <a:lnSpc>
                <a:spcPct val="80000"/>
              </a:lnSpc>
              <a:buFontTx/>
              <a:buNone/>
            </a:pPr>
            <a:r>
              <a:rPr lang="en-US" altLang="zh-TW" sz="1800" b="1" dirty="0" smtClean="0">
                <a:solidFill>
                  <a:srgbClr val="FF0000"/>
                </a:solidFill>
              </a:rPr>
              <a:t>CSK-3-3   : </a:t>
            </a:r>
            <a:r>
              <a:rPr lang="zh-TW" altLang="en-US" sz="1800" b="1" dirty="0" smtClean="0">
                <a:solidFill>
                  <a:srgbClr val="FF0000"/>
                </a:solidFill>
              </a:rPr>
              <a:t>控制執行成果知識</a:t>
            </a:r>
          </a:p>
          <a:p>
            <a:pPr eaLnBrk="1" hangingPunct="1">
              <a:lnSpc>
                <a:spcPct val="80000"/>
              </a:lnSpc>
              <a:buFontTx/>
              <a:buNone/>
            </a:pPr>
            <a:r>
              <a:rPr lang="en-US" altLang="zh-TW" sz="1800" b="1" dirty="0" smtClean="0">
                <a:solidFill>
                  <a:srgbClr val="FF0000"/>
                </a:solidFill>
              </a:rPr>
              <a:t>CSK-3-4   : </a:t>
            </a:r>
            <a:r>
              <a:rPr lang="zh-TW" altLang="en-US" sz="1800" b="1" dirty="0" smtClean="0">
                <a:solidFill>
                  <a:srgbClr val="FF0000"/>
                </a:solidFill>
              </a:rPr>
              <a:t>建立共識知識</a:t>
            </a:r>
            <a:endParaRPr lang="en-US" altLang="zh-TW" sz="1800" b="1" dirty="0" smtClean="0">
              <a:solidFill>
                <a:srgbClr val="FF0000"/>
              </a:solidFill>
            </a:endParaRPr>
          </a:p>
          <a:p>
            <a:pPr>
              <a:buNone/>
            </a:pPr>
            <a:r>
              <a:rPr lang="en-US" altLang="zh-TW" sz="1800" b="1" dirty="0"/>
              <a:t>CSK-4-1   : </a:t>
            </a:r>
            <a:r>
              <a:rPr lang="zh-TW" altLang="en-US" sz="1800" b="1" dirty="0"/>
              <a:t>月報分析知識</a:t>
            </a:r>
          </a:p>
          <a:p>
            <a:pPr>
              <a:buNone/>
            </a:pPr>
            <a:r>
              <a:rPr lang="en-US" altLang="zh-TW" sz="1800" b="1" dirty="0"/>
              <a:t>CSK-4-2   : </a:t>
            </a:r>
            <a:r>
              <a:rPr lang="zh-TW" altLang="en-US" sz="1800" b="1" dirty="0"/>
              <a:t>建立月報知識</a:t>
            </a:r>
          </a:p>
          <a:p>
            <a:pPr>
              <a:buNone/>
            </a:pPr>
            <a:r>
              <a:rPr lang="en-US" altLang="zh-TW" sz="1800" b="1" dirty="0"/>
              <a:t>CSK-4-3   : </a:t>
            </a:r>
            <a:r>
              <a:rPr lang="zh-TW" altLang="en-US" sz="1800" b="1" dirty="0"/>
              <a:t>統計資料知識</a:t>
            </a:r>
          </a:p>
          <a:p>
            <a:pPr>
              <a:buNone/>
            </a:pPr>
            <a:r>
              <a:rPr lang="en-US" altLang="zh-TW" sz="1800" b="1" dirty="0">
                <a:solidFill>
                  <a:srgbClr val="92D050"/>
                </a:solidFill>
              </a:rPr>
              <a:t>CSK-5-1   : </a:t>
            </a:r>
            <a:r>
              <a:rPr lang="zh-TW" altLang="en-US" sz="1800" b="1" dirty="0">
                <a:solidFill>
                  <a:srgbClr val="92D050"/>
                </a:solidFill>
              </a:rPr>
              <a:t>產品線的延伸知識</a:t>
            </a:r>
          </a:p>
          <a:p>
            <a:pPr>
              <a:buNone/>
            </a:pPr>
            <a:r>
              <a:rPr lang="en-US" altLang="zh-TW" sz="1800" b="1" dirty="0">
                <a:solidFill>
                  <a:srgbClr val="92D050"/>
                </a:solidFill>
              </a:rPr>
              <a:t>CSK-5-2   : </a:t>
            </a:r>
            <a:r>
              <a:rPr lang="zh-TW" altLang="en-US" sz="1800" b="1" dirty="0">
                <a:solidFill>
                  <a:srgbClr val="92D050"/>
                </a:solidFill>
              </a:rPr>
              <a:t>資訊整合知識</a:t>
            </a:r>
          </a:p>
          <a:p>
            <a:pPr>
              <a:buNone/>
            </a:pPr>
            <a:r>
              <a:rPr lang="en-US" altLang="zh-TW" sz="1800" b="1" dirty="0">
                <a:solidFill>
                  <a:srgbClr val="92D050"/>
                </a:solidFill>
              </a:rPr>
              <a:t>CSK-5-3   : </a:t>
            </a:r>
            <a:r>
              <a:rPr lang="zh-TW" altLang="en-US" sz="1800" b="1" dirty="0">
                <a:solidFill>
                  <a:srgbClr val="92D050"/>
                </a:solidFill>
              </a:rPr>
              <a:t>流程管控知識</a:t>
            </a:r>
          </a:p>
          <a:p>
            <a:pPr eaLnBrk="1" hangingPunct="1">
              <a:lnSpc>
                <a:spcPct val="80000"/>
              </a:lnSpc>
              <a:buFontTx/>
              <a:buNone/>
            </a:pPr>
            <a:endParaRPr lang="zh-TW" altLang="en-US" sz="1800" dirty="0" smtClean="0"/>
          </a:p>
        </p:txBody>
      </p:sp>
      <p:sp>
        <p:nvSpPr>
          <p:cNvPr id="1572869" name="Rectangle 5"/>
          <p:cNvSpPr>
            <a:spLocks noGrp="1" noChangeArrowheads="1"/>
          </p:cNvSpPr>
          <p:nvPr>
            <p:ph type="title"/>
          </p:nvPr>
        </p:nvSpPr>
        <p:spPr>
          <a:xfrm>
            <a:off x="107504" y="0"/>
            <a:ext cx="8856984" cy="1143000"/>
          </a:xfrm>
        </p:spPr>
        <p:txBody>
          <a:bodyPr/>
          <a:lstStyle/>
          <a:p>
            <a:pPr eaLnBrk="1" hangingPunct="1">
              <a:defRPr/>
            </a:pPr>
            <a:r>
              <a:rPr lang="zh-TW" altLang="en-US" sz="2800" u="sng" dirty="0" smtClean="0"/>
              <a:t>從關鍵成功要素</a:t>
            </a:r>
            <a:r>
              <a:rPr lang="en-US" altLang="zh-TW" sz="2800" u="sng" dirty="0" smtClean="0"/>
              <a:t>(CSF)</a:t>
            </a:r>
            <a:r>
              <a:rPr lang="zh-TW" altLang="en-US" sz="2800" u="sng" dirty="0" smtClean="0"/>
              <a:t>找出關鍵成功知識</a:t>
            </a:r>
            <a:r>
              <a:rPr lang="en-US" altLang="zh-TW" sz="2800" u="sng" dirty="0" smtClean="0"/>
              <a:t>(CSK)</a:t>
            </a:r>
            <a:r>
              <a:rPr lang="zh-TW" altLang="en-US" sz="2800" u="sng" dirty="0" smtClean="0"/>
              <a:t>：</a:t>
            </a:r>
            <a:r>
              <a:rPr lang="en-US" altLang="zh-TW" sz="2800" u="sng" dirty="0" smtClean="0"/>
              <a:t/>
            </a:r>
            <a:br>
              <a:rPr lang="en-US" altLang="zh-TW" sz="2800" u="sng" dirty="0" smtClean="0"/>
            </a:br>
            <a:r>
              <a:rPr lang="zh-TW" altLang="en-US" sz="2800" u="sng" dirty="0" smtClean="0"/>
              <a:t>以聯強為例</a:t>
            </a:r>
          </a:p>
        </p:txBody>
      </p:sp>
      <p:sp>
        <p:nvSpPr>
          <p:cNvPr id="2" name="矩形 1"/>
          <p:cNvSpPr/>
          <p:nvPr/>
        </p:nvSpPr>
        <p:spPr>
          <a:xfrm>
            <a:off x="107504" y="2060848"/>
            <a:ext cx="4176464" cy="2862322"/>
          </a:xfrm>
          <a:prstGeom prst="rect">
            <a:avLst/>
          </a:prstGeom>
          <a:solidFill>
            <a:schemeClr val="tx2">
              <a:lumMod val="10000"/>
            </a:schemeClr>
          </a:solidFill>
        </p:spPr>
        <p:txBody>
          <a:bodyPr wrap="square">
            <a:spAutoFit/>
          </a:bodyPr>
          <a:lstStyle/>
          <a:p>
            <a:r>
              <a:rPr lang="en-US" altLang="zh-TW" b="1" dirty="0">
                <a:solidFill>
                  <a:srgbClr val="FFC000"/>
                </a:solidFill>
              </a:rPr>
              <a:t>CSF-1   : </a:t>
            </a:r>
            <a:r>
              <a:rPr lang="zh-TW" altLang="en-US" b="1" dirty="0">
                <a:solidFill>
                  <a:srgbClr val="FFC000"/>
                </a:solidFill>
              </a:rPr>
              <a:t>卓越策略</a:t>
            </a:r>
            <a:r>
              <a:rPr lang="zh-TW" altLang="en-US" b="1" dirty="0" smtClean="0">
                <a:solidFill>
                  <a:srgbClr val="FFC000"/>
                </a:solidFill>
              </a:rPr>
              <a:t>領導，</a:t>
            </a:r>
            <a:r>
              <a:rPr lang="zh-TW" altLang="en-US" b="1" dirty="0">
                <a:solidFill>
                  <a:srgbClr val="FFC000"/>
                </a:solidFill>
              </a:rPr>
              <a:t>以確立</a:t>
            </a:r>
            <a:r>
              <a:rPr lang="zh-TW" altLang="en-US" b="1" dirty="0" smtClean="0">
                <a:solidFill>
                  <a:srgbClr val="FFC000"/>
                </a:solidFill>
              </a:rPr>
              <a:t>經營    </a:t>
            </a:r>
            <a:endParaRPr lang="en-US" altLang="zh-TW" b="1" dirty="0" smtClean="0">
              <a:solidFill>
                <a:srgbClr val="FFC000"/>
              </a:solidFill>
            </a:endParaRPr>
          </a:p>
          <a:p>
            <a:r>
              <a:rPr lang="en-US" altLang="zh-TW" b="1" dirty="0">
                <a:solidFill>
                  <a:srgbClr val="FFC000"/>
                </a:solidFill>
              </a:rPr>
              <a:t> </a:t>
            </a:r>
            <a:r>
              <a:rPr lang="en-US" altLang="zh-TW" b="1" dirty="0" smtClean="0">
                <a:solidFill>
                  <a:srgbClr val="FFC000"/>
                </a:solidFill>
              </a:rPr>
              <a:t>              </a:t>
            </a:r>
            <a:r>
              <a:rPr lang="zh-TW" altLang="en-US" b="1" dirty="0" smtClean="0">
                <a:solidFill>
                  <a:srgbClr val="FFC000"/>
                </a:solidFill>
              </a:rPr>
              <a:t>方針</a:t>
            </a:r>
            <a:endParaRPr lang="zh-TW" altLang="en-US" b="1" dirty="0">
              <a:solidFill>
                <a:srgbClr val="FFC000"/>
              </a:solidFill>
            </a:endParaRPr>
          </a:p>
          <a:p>
            <a:r>
              <a:rPr lang="en-US" altLang="zh-TW" b="1" dirty="0">
                <a:solidFill>
                  <a:srgbClr val="00B0F0"/>
                </a:solidFill>
              </a:rPr>
              <a:t>CSF-2   : </a:t>
            </a:r>
            <a:r>
              <a:rPr lang="zh-TW" altLang="en-US" b="1" dirty="0">
                <a:solidFill>
                  <a:srgbClr val="00B0F0"/>
                </a:solidFill>
              </a:rPr>
              <a:t>領先同業的</a:t>
            </a:r>
            <a:r>
              <a:rPr lang="en-US" altLang="zh-TW" b="1" dirty="0">
                <a:solidFill>
                  <a:srgbClr val="00B0F0"/>
                </a:solidFill>
              </a:rPr>
              <a:t>e</a:t>
            </a:r>
            <a:r>
              <a:rPr lang="zh-TW" altLang="en-US" b="1" dirty="0">
                <a:solidFill>
                  <a:srgbClr val="00B0F0"/>
                </a:solidFill>
              </a:rPr>
              <a:t>化運籌能力，</a:t>
            </a:r>
            <a:r>
              <a:rPr lang="zh-TW" altLang="en-US" b="1" dirty="0" smtClean="0">
                <a:solidFill>
                  <a:srgbClr val="00B0F0"/>
                </a:solidFill>
              </a:rPr>
              <a:t>以</a:t>
            </a:r>
            <a:endParaRPr lang="en-US" altLang="zh-TW" b="1" dirty="0" smtClean="0">
              <a:solidFill>
                <a:srgbClr val="00B0F0"/>
              </a:solidFill>
            </a:endParaRPr>
          </a:p>
          <a:p>
            <a:r>
              <a:rPr lang="en-US" altLang="zh-TW" b="1" dirty="0">
                <a:solidFill>
                  <a:srgbClr val="00B0F0"/>
                </a:solidFill>
              </a:rPr>
              <a:t> </a:t>
            </a:r>
            <a:r>
              <a:rPr lang="en-US" altLang="zh-TW" b="1" dirty="0" smtClean="0">
                <a:solidFill>
                  <a:srgbClr val="00B0F0"/>
                </a:solidFill>
              </a:rPr>
              <a:t>              </a:t>
            </a:r>
            <a:r>
              <a:rPr lang="zh-TW" altLang="en-US" b="1" dirty="0" smtClean="0">
                <a:solidFill>
                  <a:srgbClr val="00B0F0"/>
                </a:solidFill>
              </a:rPr>
              <a:t>降低</a:t>
            </a:r>
            <a:r>
              <a:rPr lang="zh-TW" altLang="en-US" b="1" dirty="0">
                <a:solidFill>
                  <a:srgbClr val="00B0F0"/>
                </a:solidFill>
              </a:rPr>
              <a:t>成本</a:t>
            </a:r>
          </a:p>
          <a:p>
            <a:r>
              <a:rPr lang="en-US" altLang="zh-TW" b="1" dirty="0">
                <a:solidFill>
                  <a:srgbClr val="FF0000"/>
                </a:solidFill>
              </a:rPr>
              <a:t>CSF-3   : </a:t>
            </a:r>
            <a:r>
              <a:rPr lang="zh-TW" altLang="en-US" b="1" dirty="0">
                <a:solidFill>
                  <a:srgbClr val="FF0000"/>
                </a:solidFill>
              </a:rPr>
              <a:t>良好的執行力，以落實公司</a:t>
            </a:r>
            <a:r>
              <a:rPr lang="zh-TW" altLang="en-US" b="1" dirty="0" smtClean="0">
                <a:solidFill>
                  <a:srgbClr val="FF0000"/>
                </a:solidFill>
              </a:rPr>
              <a:t>制</a:t>
            </a:r>
            <a:endParaRPr lang="en-US" altLang="zh-TW" b="1" dirty="0" smtClean="0">
              <a:solidFill>
                <a:srgbClr val="FF0000"/>
              </a:solidFill>
            </a:endParaRPr>
          </a:p>
          <a:p>
            <a:r>
              <a:rPr lang="en-US" altLang="zh-TW" b="1" dirty="0">
                <a:solidFill>
                  <a:srgbClr val="FF0000"/>
                </a:solidFill>
              </a:rPr>
              <a:t> </a:t>
            </a:r>
            <a:r>
              <a:rPr lang="en-US" altLang="zh-TW" b="1" dirty="0" smtClean="0">
                <a:solidFill>
                  <a:srgbClr val="FF0000"/>
                </a:solidFill>
              </a:rPr>
              <a:t>              </a:t>
            </a:r>
            <a:r>
              <a:rPr lang="zh-TW" altLang="en-US" b="1" dirty="0" smtClean="0">
                <a:solidFill>
                  <a:srgbClr val="FF0000"/>
                </a:solidFill>
              </a:rPr>
              <a:t>度</a:t>
            </a:r>
            <a:r>
              <a:rPr lang="zh-TW" altLang="en-US" b="1" dirty="0">
                <a:solidFill>
                  <a:srgbClr val="FF0000"/>
                </a:solidFill>
              </a:rPr>
              <a:t>與運作</a:t>
            </a:r>
          </a:p>
          <a:p>
            <a:r>
              <a:rPr lang="en-US" altLang="zh-TW" b="1" dirty="0"/>
              <a:t>CSF-4   : </a:t>
            </a:r>
            <a:r>
              <a:rPr lang="zh-TW" altLang="en-US" b="1" dirty="0"/>
              <a:t>數字化管理，以利員工了解</a:t>
            </a:r>
            <a:r>
              <a:rPr lang="zh-TW" altLang="en-US" b="1" dirty="0" smtClean="0"/>
              <a:t>問</a:t>
            </a:r>
            <a:endParaRPr lang="en-US" altLang="zh-TW" b="1" dirty="0" smtClean="0"/>
          </a:p>
          <a:p>
            <a:r>
              <a:rPr lang="en-US" altLang="zh-TW" b="1" dirty="0"/>
              <a:t> </a:t>
            </a:r>
            <a:r>
              <a:rPr lang="en-US" altLang="zh-TW" b="1" dirty="0" smtClean="0"/>
              <a:t>              </a:t>
            </a:r>
            <a:r>
              <a:rPr lang="zh-TW" altLang="en-US" b="1" dirty="0" smtClean="0"/>
              <a:t>題</a:t>
            </a:r>
            <a:endParaRPr lang="zh-TW" altLang="en-US" b="1" dirty="0"/>
          </a:p>
          <a:p>
            <a:r>
              <a:rPr lang="en-US" altLang="zh-TW" b="1" dirty="0">
                <a:solidFill>
                  <a:srgbClr val="92D050"/>
                </a:solidFill>
              </a:rPr>
              <a:t>CSF-5   : </a:t>
            </a:r>
            <a:r>
              <a:rPr lang="zh-TW" altLang="en-US" b="1" dirty="0">
                <a:solidFill>
                  <a:srgbClr val="92D050"/>
                </a:solidFill>
              </a:rPr>
              <a:t>資訊系統與經營管理整合，</a:t>
            </a:r>
            <a:r>
              <a:rPr lang="zh-TW" altLang="en-US" b="1" dirty="0" smtClean="0">
                <a:solidFill>
                  <a:srgbClr val="92D050"/>
                </a:solidFill>
              </a:rPr>
              <a:t>以</a:t>
            </a:r>
            <a:endParaRPr lang="en-US" altLang="zh-TW" b="1" dirty="0" smtClean="0">
              <a:solidFill>
                <a:srgbClr val="92D050"/>
              </a:solidFill>
            </a:endParaRPr>
          </a:p>
          <a:p>
            <a:r>
              <a:rPr lang="en-US" altLang="zh-TW" b="1" dirty="0">
                <a:solidFill>
                  <a:srgbClr val="92D050"/>
                </a:solidFill>
              </a:rPr>
              <a:t> </a:t>
            </a:r>
            <a:r>
              <a:rPr lang="en-US" altLang="zh-TW" b="1" dirty="0" smtClean="0">
                <a:solidFill>
                  <a:srgbClr val="92D050"/>
                </a:solidFill>
              </a:rPr>
              <a:t>               </a:t>
            </a:r>
            <a:r>
              <a:rPr lang="zh-TW" altLang="en-US" b="1" dirty="0" smtClean="0">
                <a:solidFill>
                  <a:srgbClr val="92D050"/>
                </a:solidFill>
              </a:rPr>
              <a:t>改進</a:t>
            </a:r>
            <a:r>
              <a:rPr lang="zh-TW" altLang="en-US" b="1" dirty="0">
                <a:solidFill>
                  <a:srgbClr val="92D050"/>
                </a:solidFill>
              </a:rPr>
              <a:t>作業流程</a:t>
            </a:r>
          </a:p>
        </p:txBody>
      </p:sp>
      <p:sp>
        <p:nvSpPr>
          <p:cNvPr id="3" name="向右箭號 2"/>
          <p:cNvSpPr/>
          <p:nvPr/>
        </p:nvSpPr>
        <p:spPr>
          <a:xfrm>
            <a:off x="4331253" y="3284984"/>
            <a:ext cx="936104" cy="36004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pPr>
              <a:defRPr/>
            </a:pPr>
            <a:fld id="{7F20E66B-6AB9-456E-B9B6-796AB5EC551B}" type="slidenum">
              <a:rPr lang="en-US" altLang="zh-TW"/>
              <a:pPr>
                <a:defRPr/>
              </a:pPr>
              <a:t>13</a:t>
            </a:fld>
            <a:endParaRPr lang="en-US" altLang="zh-TW"/>
          </a:p>
        </p:txBody>
      </p:sp>
      <p:sp>
        <p:nvSpPr>
          <p:cNvPr id="1384450" name="Rectangle 1026"/>
          <p:cNvSpPr>
            <a:spLocks noGrp="1" noChangeArrowheads="1"/>
          </p:cNvSpPr>
          <p:nvPr>
            <p:ph type="title"/>
          </p:nvPr>
        </p:nvSpPr>
        <p:spPr/>
        <p:txBody>
          <a:bodyPr/>
          <a:lstStyle/>
          <a:p>
            <a:pPr eaLnBrk="1" hangingPunct="1">
              <a:defRPr/>
            </a:pPr>
            <a:r>
              <a:rPr lang="zh-TW" altLang="en-US" smtClean="0"/>
              <a:t>知識篩選</a:t>
            </a:r>
          </a:p>
        </p:txBody>
      </p:sp>
      <p:sp>
        <p:nvSpPr>
          <p:cNvPr id="6149" name="Text Box 1027"/>
          <p:cNvSpPr txBox="1">
            <a:spLocks noChangeArrowheads="1"/>
          </p:cNvSpPr>
          <p:nvPr/>
        </p:nvSpPr>
        <p:spPr bwMode="auto">
          <a:xfrm>
            <a:off x="3413125" y="3621088"/>
            <a:ext cx="184150" cy="366712"/>
          </a:xfrm>
          <a:prstGeom prst="rect">
            <a:avLst/>
          </a:prstGeom>
          <a:noFill/>
          <a:ln w="9525">
            <a:noFill/>
            <a:miter lim="800000"/>
            <a:headEnd/>
            <a:tailEnd/>
          </a:ln>
        </p:spPr>
        <p:txBody>
          <a:bodyPr wrap="none">
            <a:spAutoFit/>
          </a:bodyPr>
          <a:lstStyle/>
          <a:p>
            <a:pPr algn="ctr"/>
            <a:endParaRPr lang="zh-TW" altLang="zh-TW">
              <a:latin typeface="Times New Roman" pitchFamily="18" charset="0"/>
              <a:ea typeface="標楷體" pitchFamily="65" charset="-120"/>
            </a:endParaRPr>
          </a:p>
        </p:txBody>
      </p:sp>
      <p:graphicFrame>
        <p:nvGraphicFramePr>
          <p:cNvPr id="6146" name="Object 1029"/>
          <p:cNvGraphicFramePr>
            <a:graphicFrameLocks noChangeAspect="1"/>
          </p:cNvGraphicFramePr>
          <p:nvPr/>
        </p:nvGraphicFramePr>
        <p:xfrm>
          <a:off x="381000" y="1828800"/>
          <a:ext cx="8458200" cy="3757613"/>
        </p:xfrm>
        <a:graphic>
          <a:graphicData uri="http://schemas.openxmlformats.org/presentationml/2006/ole">
            <mc:AlternateContent xmlns:mc="http://schemas.openxmlformats.org/markup-compatibility/2006">
              <mc:Choice xmlns:v="urn:schemas-microsoft-com:vml" Requires="v">
                <p:oleObj spid="_x0000_s1031" name="MindMan Document" r:id="rId3" imgW="7322400" imgH="3139200" progId="">
                  <p:embed/>
                </p:oleObj>
              </mc:Choice>
              <mc:Fallback>
                <p:oleObj name="MindMan Document" r:id="rId3" imgW="7322400" imgH="3139200" progId="">
                  <p:embed/>
                  <p:pic>
                    <p:nvPicPr>
                      <p:cNvPr id="0" name="Object 10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828800"/>
                        <a:ext cx="8458200" cy="3757613"/>
                      </a:xfrm>
                      <a:prstGeom prst="rect">
                        <a:avLst/>
                      </a:prstGeom>
                      <a:solidFill>
                        <a:schemeClr val="tx2"/>
                      </a:solidFill>
                    </p:spPr>
                  </p:pic>
                </p:oleObj>
              </mc:Fallback>
            </mc:AlternateContent>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投影片編號版面配置區 5"/>
          <p:cNvSpPr>
            <a:spLocks noGrp="1"/>
          </p:cNvSpPr>
          <p:nvPr>
            <p:ph type="sldNum" sz="quarter" idx="12"/>
          </p:nvPr>
        </p:nvSpPr>
        <p:spPr/>
        <p:txBody>
          <a:bodyPr/>
          <a:lstStyle/>
          <a:p>
            <a:pPr>
              <a:defRPr/>
            </a:pPr>
            <a:fld id="{FAC1A5D6-4238-45FA-9E82-37FC3FBC0D59}" type="slidenum">
              <a:rPr lang="en-US" altLang="zh-TW"/>
              <a:pPr>
                <a:defRPr/>
              </a:pPr>
              <a:t>14</a:t>
            </a:fld>
            <a:endParaRPr lang="en-US" altLang="zh-TW"/>
          </a:p>
        </p:txBody>
      </p:sp>
      <p:sp>
        <p:nvSpPr>
          <p:cNvPr id="1457154" name="Rectangle 2"/>
          <p:cNvSpPr>
            <a:spLocks noGrp="1" noChangeArrowheads="1"/>
          </p:cNvSpPr>
          <p:nvPr>
            <p:ph type="title"/>
          </p:nvPr>
        </p:nvSpPr>
        <p:spPr/>
        <p:txBody>
          <a:bodyPr/>
          <a:lstStyle/>
          <a:p>
            <a:pPr eaLnBrk="1" hangingPunct="1">
              <a:defRPr/>
            </a:pPr>
            <a:r>
              <a:rPr lang="zh-TW" altLang="en-US" sz="3600" smtClean="0"/>
              <a:t>知識屬性分析：知識的策略性重要程度</a:t>
            </a:r>
          </a:p>
        </p:txBody>
      </p:sp>
      <p:grpSp>
        <p:nvGrpSpPr>
          <p:cNvPr id="2" name="Group 3"/>
          <p:cNvGrpSpPr>
            <a:grpSpLocks/>
          </p:cNvGrpSpPr>
          <p:nvPr/>
        </p:nvGrpSpPr>
        <p:grpSpPr bwMode="auto">
          <a:xfrm>
            <a:off x="762000" y="1219200"/>
            <a:ext cx="7804150" cy="5165725"/>
            <a:chOff x="144" y="768"/>
            <a:chExt cx="4916" cy="3254"/>
          </a:xfrm>
        </p:grpSpPr>
        <p:grpSp>
          <p:nvGrpSpPr>
            <p:cNvPr id="3" name="Group 4"/>
            <p:cNvGrpSpPr>
              <a:grpSpLocks/>
            </p:cNvGrpSpPr>
            <p:nvPr/>
          </p:nvGrpSpPr>
          <p:grpSpPr bwMode="auto">
            <a:xfrm>
              <a:off x="816" y="1392"/>
              <a:ext cx="2448" cy="2160"/>
              <a:chOff x="1008" y="1296"/>
              <a:chExt cx="2448" cy="2160"/>
            </a:xfrm>
          </p:grpSpPr>
          <p:sp>
            <p:nvSpPr>
              <p:cNvPr id="237613" name="Rectangle 5"/>
              <p:cNvSpPr>
                <a:spLocks noChangeArrowheads="1"/>
              </p:cNvSpPr>
              <p:nvPr/>
            </p:nvSpPr>
            <p:spPr bwMode="auto">
              <a:xfrm>
                <a:off x="1008" y="1296"/>
                <a:ext cx="2448" cy="2160"/>
              </a:xfrm>
              <a:prstGeom prst="rect">
                <a:avLst/>
              </a:prstGeom>
              <a:noFill/>
              <a:ln w="9525">
                <a:solidFill>
                  <a:srgbClr val="FFFFFF"/>
                </a:solidFill>
                <a:miter lim="800000"/>
                <a:headEnd/>
                <a:tailEnd/>
              </a:ln>
            </p:spPr>
            <p:txBody>
              <a:bodyPr wrap="none" anchor="ctr"/>
              <a:lstStyle/>
              <a:p>
                <a:endParaRPr lang="zh-TW" altLang="en-US"/>
              </a:p>
            </p:txBody>
          </p:sp>
          <p:sp>
            <p:nvSpPr>
              <p:cNvPr id="237614" name="Line 6"/>
              <p:cNvSpPr>
                <a:spLocks noChangeShapeType="1"/>
              </p:cNvSpPr>
              <p:nvPr/>
            </p:nvSpPr>
            <p:spPr bwMode="auto">
              <a:xfrm>
                <a:off x="1008" y="2400"/>
                <a:ext cx="2448" cy="0"/>
              </a:xfrm>
              <a:prstGeom prst="line">
                <a:avLst/>
              </a:prstGeom>
              <a:noFill/>
              <a:ln w="9525">
                <a:solidFill>
                  <a:srgbClr val="FFFFFF"/>
                </a:solidFill>
                <a:round/>
                <a:headEnd/>
                <a:tailEnd/>
              </a:ln>
            </p:spPr>
            <p:txBody>
              <a:bodyPr/>
              <a:lstStyle/>
              <a:p>
                <a:endParaRPr lang="zh-TW" altLang="en-US"/>
              </a:p>
            </p:txBody>
          </p:sp>
          <p:sp>
            <p:nvSpPr>
              <p:cNvPr id="237615" name="Line 7"/>
              <p:cNvSpPr>
                <a:spLocks noChangeShapeType="1"/>
              </p:cNvSpPr>
              <p:nvPr/>
            </p:nvSpPr>
            <p:spPr bwMode="auto">
              <a:xfrm>
                <a:off x="2256" y="1296"/>
                <a:ext cx="0" cy="2160"/>
              </a:xfrm>
              <a:prstGeom prst="line">
                <a:avLst/>
              </a:prstGeom>
              <a:noFill/>
              <a:ln w="9525">
                <a:solidFill>
                  <a:srgbClr val="FFFFFF"/>
                </a:solidFill>
                <a:round/>
                <a:headEnd/>
                <a:tailEnd/>
              </a:ln>
            </p:spPr>
            <p:txBody>
              <a:bodyPr/>
              <a:lstStyle/>
              <a:p>
                <a:endParaRPr lang="zh-TW" altLang="en-US"/>
              </a:p>
            </p:txBody>
          </p:sp>
        </p:grpSp>
        <p:sp>
          <p:nvSpPr>
            <p:cNvPr id="237586" name="Line 8"/>
            <p:cNvSpPr>
              <a:spLocks noChangeShapeType="1"/>
            </p:cNvSpPr>
            <p:nvPr/>
          </p:nvSpPr>
          <p:spPr bwMode="auto">
            <a:xfrm flipV="1">
              <a:off x="3264" y="768"/>
              <a:ext cx="864" cy="624"/>
            </a:xfrm>
            <a:prstGeom prst="line">
              <a:avLst/>
            </a:prstGeom>
            <a:noFill/>
            <a:ln w="9525">
              <a:solidFill>
                <a:srgbClr val="FFFFFF"/>
              </a:solidFill>
              <a:round/>
              <a:headEnd/>
              <a:tailEnd/>
            </a:ln>
          </p:spPr>
          <p:txBody>
            <a:bodyPr/>
            <a:lstStyle/>
            <a:p>
              <a:endParaRPr lang="zh-TW" altLang="en-US"/>
            </a:p>
          </p:txBody>
        </p:sp>
        <p:sp>
          <p:nvSpPr>
            <p:cNvPr id="237587" name="Line 9"/>
            <p:cNvSpPr>
              <a:spLocks noChangeShapeType="1"/>
            </p:cNvSpPr>
            <p:nvPr/>
          </p:nvSpPr>
          <p:spPr bwMode="auto">
            <a:xfrm flipV="1">
              <a:off x="3264" y="2928"/>
              <a:ext cx="864" cy="624"/>
            </a:xfrm>
            <a:prstGeom prst="line">
              <a:avLst/>
            </a:prstGeom>
            <a:noFill/>
            <a:ln w="9525">
              <a:solidFill>
                <a:srgbClr val="FFFFFF"/>
              </a:solidFill>
              <a:round/>
              <a:headEnd/>
              <a:tailEnd/>
            </a:ln>
          </p:spPr>
          <p:txBody>
            <a:bodyPr/>
            <a:lstStyle/>
            <a:p>
              <a:endParaRPr lang="zh-TW" altLang="en-US"/>
            </a:p>
          </p:txBody>
        </p:sp>
        <p:sp>
          <p:nvSpPr>
            <p:cNvPr id="237588" name="Line 10"/>
            <p:cNvSpPr>
              <a:spLocks noChangeShapeType="1"/>
            </p:cNvSpPr>
            <p:nvPr/>
          </p:nvSpPr>
          <p:spPr bwMode="auto">
            <a:xfrm flipV="1">
              <a:off x="816" y="768"/>
              <a:ext cx="864" cy="624"/>
            </a:xfrm>
            <a:prstGeom prst="line">
              <a:avLst/>
            </a:prstGeom>
            <a:noFill/>
            <a:ln w="9525">
              <a:solidFill>
                <a:srgbClr val="FFFFFF"/>
              </a:solidFill>
              <a:round/>
              <a:headEnd/>
              <a:tailEnd/>
            </a:ln>
          </p:spPr>
          <p:txBody>
            <a:bodyPr/>
            <a:lstStyle/>
            <a:p>
              <a:endParaRPr lang="zh-TW" altLang="en-US"/>
            </a:p>
          </p:txBody>
        </p:sp>
        <p:sp>
          <p:nvSpPr>
            <p:cNvPr id="237589" name="Line 11"/>
            <p:cNvSpPr>
              <a:spLocks noChangeShapeType="1"/>
            </p:cNvSpPr>
            <p:nvPr/>
          </p:nvSpPr>
          <p:spPr bwMode="auto">
            <a:xfrm>
              <a:off x="4128" y="768"/>
              <a:ext cx="0" cy="2160"/>
            </a:xfrm>
            <a:prstGeom prst="line">
              <a:avLst/>
            </a:prstGeom>
            <a:noFill/>
            <a:ln w="9525">
              <a:solidFill>
                <a:srgbClr val="FFFFFF"/>
              </a:solidFill>
              <a:round/>
              <a:headEnd/>
              <a:tailEnd/>
            </a:ln>
          </p:spPr>
          <p:txBody>
            <a:bodyPr/>
            <a:lstStyle/>
            <a:p>
              <a:endParaRPr lang="zh-TW" altLang="en-US"/>
            </a:p>
          </p:txBody>
        </p:sp>
        <p:sp>
          <p:nvSpPr>
            <p:cNvPr id="237590" name="Line 12"/>
            <p:cNvSpPr>
              <a:spLocks noChangeShapeType="1"/>
            </p:cNvSpPr>
            <p:nvPr/>
          </p:nvSpPr>
          <p:spPr bwMode="auto">
            <a:xfrm>
              <a:off x="1680" y="768"/>
              <a:ext cx="2448" cy="0"/>
            </a:xfrm>
            <a:prstGeom prst="line">
              <a:avLst/>
            </a:prstGeom>
            <a:noFill/>
            <a:ln w="9525">
              <a:solidFill>
                <a:srgbClr val="FFFFFF"/>
              </a:solidFill>
              <a:round/>
              <a:headEnd/>
              <a:tailEnd/>
            </a:ln>
          </p:spPr>
          <p:txBody>
            <a:bodyPr/>
            <a:lstStyle/>
            <a:p>
              <a:endParaRPr lang="zh-TW" altLang="en-US"/>
            </a:p>
          </p:txBody>
        </p:sp>
        <p:sp>
          <p:nvSpPr>
            <p:cNvPr id="237591" name="Line 13"/>
            <p:cNvSpPr>
              <a:spLocks noChangeShapeType="1"/>
            </p:cNvSpPr>
            <p:nvPr/>
          </p:nvSpPr>
          <p:spPr bwMode="auto">
            <a:xfrm flipV="1">
              <a:off x="2064" y="768"/>
              <a:ext cx="864" cy="624"/>
            </a:xfrm>
            <a:prstGeom prst="line">
              <a:avLst/>
            </a:prstGeom>
            <a:noFill/>
            <a:ln w="9525">
              <a:solidFill>
                <a:srgbClr val="FFFFFF"/>
              </a:solidFill>
              <a:round/>
              <a:headEnd/>
              <a:tailEnd/>
            </a:ln>
          </p:spPr>
          <p:txBody>
            <a:bodyPr/>
            <a:lstStyle/>
            <a:p>
              <a:endParaRPr lang="zh-TW" altLang="en-US"/>
            </a:p>
          </p:txBody>
        </p:sp>
        <p:sp>
          <p:nvSpPr>
            <p:cNvPr id="237592" name="Line 14"/>
            <p:cNvSpPr>
              <a:spLocks noChangeShapeType="1"/>
            </p:cNvSpPr>
            <p:nvPr/>
          </p:nvSpPr>
          <p:spPr bwMode="auto">
            <a:xfrm flipV="1">
              <a:off x="3264" y="1872"/>
              <a:ext cx="864" cy="624"/>
            </a:xfrm>
            <a:prstGeom prst="line">
              <a:avLst/>
            </a:prstGeom>
            <a:noFill/>
            <a:ln w="9525">
              <a:solidFill>
                <a:srgbClr val="FFFFFF"/>
              </a:solidFill>
              <a:round/>
              <a:headEnd/>
              <a:tailEnd/>
            </a:ln>
          </p:spPr>
          <p:txBody>
            <a:bodyPr/>
            <a:lstStyle/>
            <a:p>
              <a:endParaRPr lang="zh-TW" altLang="en-US"/>
            </a:p>
          </p:txBody>
        </p:sp>
        <p:sp>
          <p:nvSpPr>
            <p:cNvPr id="237593" name="Text Box 15"/>
            <p:cNvSpPr txBox="1">
              <a:spLocks noChangeArrowheads="1"/>
            </p:cNvSpPr>
            <p:nvPr/>
          </p:nvSpPr>
          <p:spPr bwMode="auto">
            <a:xfrm>
              <a:off x="144" y="1824"/>
              <a:ext cx="346" cy="826"/>
            </a:xfrm>
            <a:prstGeom prst="rect">
              <a:avLst/>
            </a:prstGeom>
            <a:noFill/>
            <a:ln w="9525">
              <a:noFill/>
              <a:miter lim="800000"/>
              <a:headEnd/>
              <a:tailEnd/>
            </a:ln>
          </p:spPr>
          <p:txBody>
            <a:bodyPr vert="eaVert" wrap="none">
              <a:spAutoFit/>
            </a:bodyPr>
            <a:lstStyle/>
            <a:p>
              <a:pPr algn="ctr"/>
              <a:r>
                <a:rPr lang="zh-TW" altLang="en-US" sz="2400" b="1">
                  <a:latin typeface="Times New Roman" pitchFamily="18" charset="0"/>
                  <a:ea typeface="標楷體" pitchFamily="65" charset="-120"/>
                </a:rPr>
                <a:t>處理問題</a:t>
              </a:r>
            </a:p>
          </p:txBody>
        </p:sp>
        <p:sp>
          <p:nvSpPr>
            <p:cNvPr id="237594" name="Text Box 16"/>
            <p:cNvSpPr txBox="1">
              <a:spLocks noChangeArrowheads="1"/>
            </p:cNvSpPr>
            <p:nvPr/>
          </p:nvSpPr>
          <p:spPr bwMode="auto">
            <a:xfrm>
              <a:off x="432" y="1440"/>
              <a:ext cx="346" cy="2074"/>
            </a:xfrm>
            <a:prstGeom prst="rect">
              <a:avLst/>
            </a:prstGeom>
            <a:noFill/>
            <a:ln w="9525">
              <a:noFill/>
              <a:miter lim="800000"/>
              <a:headEnd/>
              <a:tailEnd/>
            </a:ln>
          </p:spPr>
          <p:txBody>
            <a:bodyPr vert="eaVert" wrap="none">
              <a:spAutoFit/>
            </a:bodyPr>
            <a:lstStyle/>
            <a:p>
              <a:pPr algn="ctr"/>
              <a:r>
                <a:rPr lang="zh-TW" altLang="en-US" sz="2400" b="1">
                  <a:solidFill>
                    <a:schemeClr val="hlink"/>
                  </a:solidFill>
                  <a:latin typeface="Times New Roman" pitchFamily="18" charset="0"/>
                  <a:ea typeface="標楷體" pitchFamily="65" charset="-120"/>
                </a:rPr>
                <a:t>未將發生</a:t>
              </a:r>
              <a:r>
                <a:rPr lang="zh-TW" altLang="en-US" sz="2400" b="1">
                  <a:latin typeface="Times New Roman" pitchFamily="18" charset="0"/>
                  <a:ea typeface="標楷體" pitchFamily="65" charset="-120"/>
                </a:rPr>
                <a:t>          </a:t>
              </a:r>
              <a:r>
                <a:rPr lang="zh-TW" altLang="en-US" sz="2400" b="1">
                  <a:solidFill>
                    <a:srgbClr val="00FF00"/>
                  </a:solidFill>
                  <a:latin typeface="Times New Roman" pitchFamily="18" charset="0"/>
                  <a:ea typeface="標楷體" pitchFamily="65" charset="-120"/>
                </a:rPr>
                <a:t>正已發生</a:t>
              </a:r>
            </a:p>
          </p:txBody>
        </p:sp>
        <p:sp>
          <p:nvSpPr>
            <p:cNvPr id="237595" name="Text Box 17"/>
            <p:cNvSpPr txBox="1">
              <a:spLocks noChangeArrowheads="1"/>
            </p:cNvSpPr>
            <p:nvPr/>
          </p:nvSpPr>
          <p:spPr bwMode="auto">
            <a:xfrm>
              <a:off x="888" y="3504"/>
              <a:ext cx="2276" cy="518"/>
            </a:xfrm>
            <a:prstGeom prst="rect">
              <a:avLst/>
            </a:prstGeom>
            <a:noFill/>
            <a:ln w="9525">
              <a:noFill/>
              <a:miter lim="800000"/>
              <a:headEnd/>
              <a:tailEnd/>
            </a:ln>
          </p:spPr>
          <p:txBody>
            <a:bodyPr wrap="none">
              <a:spAutoFit/>
            </a:bodyPr>
            <a:lstStyle/>
            <a:p>
              <a:pPr algn="ctr"/>
              <a:r>
                <a:rPr lang="zh-TW" altLang="en-US" sz="2400" b="1">
                  <a:solidFill>
                    <a:srgbClr val="00FF00"/>
                  </a:solidFill>
                  <a:latin typeface="Times New Roman" pitchFamily="18" charset="0"/>
                  <a:ea typeface="標楷體" pitchFamily="65" charset="-120"/>
                </a:rPr>
                <a:t>低關連</a:t>
              </a:r>
              <a:r>
                <a:rPr lang="zh-TW" altLang="en-US" sz="2400" b="1">
                  <a:latin typeface="Times New Roman" pitchFamily="18" charset="0"/>
                  <a:ea typeface="標楷體" pitchFamily="65" charset="-120"/>
                </a:rPr>
                <a:t>                     </a:t>
              </a:r>
              <a:r>
                <a:rPr lang="zh-TW" altLang="en-US" sz="2400" b="1">
                  <a:solidFill>
                    <a:schemeClr val="hlink"/>
                  </a:solidFill>
                  <a:latin typeface="Times New Roman" pitchFamily="18" charset="0"/>
                  <a:ea typeface="標楷體" pitchFamily="65" charset="-120"/>
                </a:rPr>
                <a:t>高關連</a:t>
              </a:r>
            </a:p>
            <a:p>
              <a:pPr algn="ctr"/>
              <a:r>
                <a:rPr lang="zh-TW" altLang="en-US" sz="2400" b="1">
                  <a:latin typeface="Times New Roman" pitchFamily="18" charset="0"/>
                  <a:ea typeface="標楷體" pitchFamily="65" charset="-120"/>
                </a:rPr>
                <a:t>與</a:t>
              </a:r>
              <a:r>
                <a:rPr lang="en-US" altLang="zh-TW" sz="2400" b="1">
                  <a:latin typeface="Times New Roman" pitchFamily="18" charset="0"/>
                  <a:ea typeface="標楷體" pitchFamily="65" charset="-120"/>
                </a:rPr>
                <a:t>CSF</a:t>
              </a:r>
              <a:r>
                <a:rPr lang="zh-TW" altLang="en-US" sz="2400" b="1">
                  <a:latin typeface="Times New Roman" pitchFamily="18" charset="0"/>
                  <a:ea typeface="標楷體" pitchFamily="65" charset="-120"/>
                </a:rPr>
                <a:t>關係</a:t>
              </a:r>
            </a:p>
          </p:txBody>
        </p:sp>
        <p:sp>
          <p:nvSpPr>
            <p:cNvPr id="237596" name="Line 18"/>
            <p:cNvSpPr>
              <a:spLocks noChangeShapeType="1"/>
            </p:cNvSpPr>
            <p:nvPr/>
          </p:nvSpPr>
          <p:spPr bwMode="auto">
            <a:xfrm>
              <a:off x="2880" y="768"/>
              <a:ext cx="0" cy="2160"/>
            </a:xfrm>
            <a:prstGeom prst="line">
              <a:avLst/>
            </a:prstGeom>
            <a:noFill/>
            <a:ln w="9525">
              <a:solidFill>
                <a:srgbClr val="FFFFFF"/>
              </a:solidFill>
              <a:prstDash val="dash"/>
              <a:round/>
              <a:headEnd/>
              <a:tailEnd/>
            </a:ln>
          </p:spPr>
          <p:txBody>
            <a:bodyPr/>
            <a:lstStyle/>
            <a:p>
              <a:endParaRPr lang="zh-TW" altLang="en-US"/>
            </a:p>
          </p:txBody>
        </p:sp>
        <p:sp>
          <p:nvSpPr>
            <p:cNvPr id="237597" name="Line 19"/>
            <p:cNvSpPr>
              <a:spLocks noChangeShapeType="1"/>
            </p:cNvSpPr>
            <p:nvPr/>
          </p:nvSpPr>
          <p:spPr bwMode="auto">
            <a:xfrm>
              <a:off x="1680" y="768"/>
              <a:ext cx="0" cy="2160"/>
            </a:xfrm>
            <a:prstGeom prst="line">
              <a:avLst/>
            </a:prstGeom>
            <a:noFill/>
            <a:ln w="9525">
              <a:solidFill>
                <a:srgbClr val="FFFFFF"/>
              </a:solidFill>
              <a:prstDash val="dash"/>
              <a:round/>
              <a:headEnd/>
              <a:tailEnd/>
            </a:ln>
          </p:spPr>
          <p:txBody>
            <a:bodyPr/>
            <a:lstStyle/>
            <a:p>
              <a:endParaRPr lang="zh-TW" altLang="en-US"/>
            </a:p>
          </p:txBody>
        </p:sp>
        <p:sp>
          <p:nvSpPr>
            <p:cNvPr id="237598" name="Line 20"/>
            <p:cNvSpPr>
              <a:spLocks noChangeShapeType="1"/>
            </p:cNvSpPr>
            <p:nvPr/>
          </p:nvSpPr>
          <p:spPr bwMode="auto">
            <a:xfrm flipV="1">
              <a:off x="864" y="2928"/>
              <a:ext cx="864" cy="624"/>
            </a:xfrm>
            <a:prstGeom prst="line">
              <a:avLst/>
            </a:prstGeom>
            <a:noFill/>
            <a:ln w="9525">
              <a:solidFill>
                <a:srgbClr val="FFFFFF"/>
              </a:solidFill>
              <a:prstDash val="dash"/>
              <a:round/>
              <a:headEnd/>
              <a:tailEnd/>
            </a:ln>
          </p:spPr>
          <p:txBody>
            <a:bodyPr/>
            <a:lstStyle/>
            <a:p>
              <a:endParaRPr lang="zh-TW" altLang="en-US"/>
            </a:p>
          </p:txBody>
        </p:sp>
        <p:sp>
          <p:nvSpPr>
            <p:cNvPr id="237599" name="Line 21"/>
            <p:cNvSpPr>
              <a:spLocks noChangeShapeType="1"/>
            </p:cNvSpPr>
            <p:nvPr/>
          </p:nvSpPr>
          <p:spPr bwMode="auto">
            <a:xfrm>
              <a:off x="1680" y="2928"/>
              <a:ext cx="2448" cy="0"/>
            </a:xfrm>
            <a:prstGeom prst="line">
              <a:avLst/>
            </a:prstGeom>
            <a:noFill/>
            <a:ln w="9525">
              <a:solidFill>
                <a:srgbClr val="FFFFFF"/>
              </a:solidFill>
              <a:prstDash val="dash"/>
              <a:round/>
              <a:headEnd/>
              <a:tailEnd/>
            </a:ln>
          </p:spPr>
          <p:txBody>
            <a:bodyPr/>
            <a:lstStyle/>
            <a:p>
              <a:endParaRPr lang="zh-TW" altLang="en-US"/>
            </a:p>
          </p:txBody>
        </p:sp>
        <p:sp>
          <p:nvSpPr>
            <p:cNvPr id="237600" name="Text Box 22"/>
            <p:cNvSpPr txBox="1">
              <a:spLocks noChangeArrowheads="1"/>
            </p:cNvSpPr>
            <p:nvPr/>
          </p:nvSpPr>
          <p:spPr bwMode="auto">
            <a:xfrm>
              <a:off x="4176" y="2880"/>
              <a:ext cx="884" cy="288"/>
            </a:xfrm>
            <a:prstGeom prst="rect">
              <a:avLst/>
            </a:prstGeom>
            <a:noFill/>
            <a:ln w="9525">
              <a:noFill/>
              <a:miter lim="800000"/>
              <a:headEnd/>
              <a:tailEnd/>
            </a:ln>
          </p:spPr>
          <p:txBody>
            <a:bodyPr wrap="none">
              <a:spAutoFit/>
            </a:bodyPr>
            <a:lstStyle/>
            <a:p>
              <a:pPr algn="ctr"/>
              <a:r>
                <a:rPr lang="zh-TW" altLang="en-US" sz="2400" b="1">
                  <a:solidFill>
                    <a:schemeClr val="hlink"/>
                  </a:solidFill>
                  <a:latin typeface="Times New Roman" pitchFamily="18" charset="0"/>
                  <a:ea typeface="標楷體" pitchFamily="65" charset="-120"/>
                </a:rPr>
                <a:t>策略層次</a:t>
              </a:r>
            </a:p>
          </p:txBody>
        </p:sp>
        <p:sp>
          <p:nvSpPr>
            <p:cNvPr id="237601" name="Text Box 23"/>
            <p:cNvSpPr txBox="1">
              <a:spLocks noChangeArrowheads="1"/>
            </p:cNvSpPr>
            <p:nvPr/>
          </p:nvSpPr>
          <p:spPr bwMode="auto">
            <a:xfrm>
              <a:off x="3456" y="3408"/>
              <a:ext cx="884" cy="288"/>
            </a:xfrm>
            <a:prstGeom prst="rect">
              <a:avLst/>
            </a:prstGeom>
            <a:noFill/>
            <a:ln w="9525">
              <a:noFill/>
              <a:miter lim="800000"/>
              <a:headEnd/>
              <a:tailEnd/>
            </a:ln>
          </p:spPr>
          <p:txBody>
            <a:bodyPr wrap="none">
              <a:spAutoFit/>
            </a:bodyPr>
            <a:lstStyle/>
            <a:p>
              <a:pPr algn="ctr"/>
              <a:r>
                <a:rPr lang="zh-TW" altLang="en-US" sz="2400" b="1">
                  <a:solidFill>
                    <a:srgbClr val="00FF00"/>
                  </a:solidFill>
                  <a:latin typeface="Times New Roman" pitchFamily="18" charset="0"/>
                  <a:ea typeface="標楷體" pitchFamily="65" charset="-120"/>
                </a:rPr>
                <a:t>作業層次</a:t>
              </a:r>
            </a:p>
          </p:txBody>
        </p:sp>
        <p:sp>
          <p:nvSpPr>
            <p:cNvPr id="237602" name="Line 24"/>
            <p:cNvSpPr>
              <a:spLocks noChangeShapeType="1"/>
            </p:cNvSpPr>
            <p:nvPr/>
          </p:nvSpPr>
          <p:spPr bwMode="auto">
            <a:xfrm>
              <a:off x="1296" y="1056"/>
              <a:ext cx="2448" cy="0"/>
            </a:xfrm>
            <a:prstGeom prst="line">
              <a:avLst/>
            </a:prstGeom>
            <a:noFill/>
            <a:ln w="9525">
              <a:solidFill>
                <a:srgbClr val="FFFFFF"/>
              </a:solidFill>
              <a:round/>
              <a:headEnd/>
              <a:tailEnd/>
            </a:ln>
          </p:spPr>
          <p:txBody>
            <a:bodyPr/>
            <a:lstStyle/>
            <a:p>
              <a:endParaRPr lang="zh-TW" altLang="en-US"/>
            </a:p>
          </p:txBody>
        </p:sp>
        <p:sp>
          <p:nvSpPr>
            <p:cNvPr id="237603" name="Line 25"/>
            <p:cNvSpPr>
              <a:spLocks noChangeShapeType="1"/>
            </p:cNvSpPr>
            <p:nvPr/>
          </p:nvSpPr>
          <p:spPr bwMode="auto">
            <a:xfrm>
              <a:off x="3744" y="1056"/>
              <a:ext cx="0" cy="2160"/>
            </a:xfrm>
            <a:prstGeom prst="line">
              <a:avLst/>
            </a:prstGeom>
            <a:noFill/>
            <a:ln w="9525">
              <a:solidFill>
                <a:srgbClr val="FFFFFF"/>
              </a:solidFill>
              <a:round/>
              <a:headEnd/>
              <a:tailEnd/>
            </a:ln>
          </p:spPr>
          <p:txBody>
            <a:bodyPr/>
            <a:lstStyle/>
            <a:p>
              <a:endParaRPr lang="zh-TW" altLang="en-US"/>
            </a:p>
          </p:txBody>
        </p:sp>
        <p:sp>
          <p:nvSpPr>
            <p:cNvPr id="237604" name="Line 26"/>
            <p:cNvSpPr>
              <a:spLocks noChangeShapeType="1"/>
            </p:cNvSpPr>
            <p:nvPr/>
          </p:nvSpPr>
          <p:spPr bwMode="auto">
            <a:xfrm flipV="1">
              <a:off x="2064" y="2928"/>
              <a:ext cx="864" cy="624"/>
            </a:xfrm>
            <a:prstGeom prst="line">
              <a:avLst/>
            </a:prstGeom>
            <a:noFill/>
            <a:ln w="9525">
              <a:solidFill>
                <a:srgbClr val="FFFFFF"/>
              </a:solidFill>
              <a:prstDash val="dash"/>
              <a:round/>
              <a:headEnd/>
              <a:tailEnd/>
            </a:ln>
          </p:spPr>
          <p:txBody>
            <a:bodyPr/>
            <a:lstStyle/>
            <a:p>
              <a:endParaRPr lang="zh-TW" altLang="en-US"/>
            </a:p>
          </p:txBody>
        </p:sp>
        <p:sp>
          <p:nvSpPr>
            <p:cNvPr id="237605" name="Line 27"/>
            <p:cNvSpPr>
              <a:spLocks noChangeShapeType="1"/>
            </p:cNvSpPr>
            <p:nvPr/>
          </p:nvSpPr>
          <p:spPr bwMode="auto">
            <a:xfrm>
              <a:off x="1296" y="3216"/>
              <a:ext cx="2448" cy="0"/>
            </a:xfrm>
            <a:prstGeom prst="line">
              <a:avLst/>
            </a:prstGeom>
            <a:noFill/>
            <a:ln w="9525">
              <a:solidFill>
                <a:srgbClr val="FFFFFF"/>
              </a:solidFill>
              <a:prstDash val="dash"/>
              <a:round/>
              <a:headEnd/>
              <a:tailEnd/>
            </a:ln>
          </p:spPr>
          <p:txBody>
            <a:bodyPr/>
            <a:lstStyle/>
            <a:p>
              <a:endParaRPr lang="zh-TW" altLang="en-US"/>
            </a:p>
          </p:txBody>
        </p:sp>
        <p:sp>
          <p:nvSpPr>
            <p:cNvPr id="237606" name="Line 28"/>
            <p:cNvSpPr>
              <a:spLocks noChangeShapeType="1"/>
            </p:cNvSpPr>
            <p:nvPr/>
          </p:nvSpPr>
          <p:spPr bwMode="auto">
            <a:xfrm>
              <a:off x="1296" y="1104"/>
              <a:ext cx="0" cy="2160"/>
            </a:xfrm>
            <a:prstGeom prst="line">
              <a:avLst/>
            </a:prstGeom>
            <a:noFill/>
            <a:ln w="9525">
              <a:solidFill>
                <a:srgbClr val="FFFFFF"/>
              </a:solidFill>
              <a:prstDash val="dash"/>
              <a:round/>
              <a:headEnd/>
              <a:tailEnd/>
            </a:ln>
          </p:spPr>
          <p:txBody>
            <a:bodyPr/>
            <a:lstStyle/>
            <a:p>
              <a:endParaRPr lang="zh-TW" altLang="en-US"/>
            </a:p>
          </p:txBody>
        </p:sp>
        <p:sp>
          <p:nvSpPr>
            <p:cNvPr id="237607" name="Line 29"/>
            <p:cNvSpPr>
              <a:spLocks noChangeShapeType="1"/>
            </p:cNvSpPr>
            <p:nvPr/>
          </p:nvSpPr>
          <p:spPr bwMode="auto">
            <a:xfrm flipV="1">
              <a:off x="816" y="1872"/>
              <a:ext cx="864" cy="624"/>
            </a:xfrm>
            <a:prstGeom prst="line">
              <a:avLst/>
            </a:prstGeom>
            <a:noFill/>
            <a:ln w="9525">
              <a:solidFill>
                <a:srgbClr val="FFFFFF"/>
              </a:solidFill>
              <a:prstDash val="dash"/>
              <a:round/>
              <a:headEnd/>
              <a:tailEnd/>
            </a:ln>
          </p:spPr>
          <p:txBody>
            <a:bodyPr/>
            <a:lstStyle/>
            <a:p>
              <a:endParaRPr lang="zh-TW" altLang="en-US"/>
            </a:p>
          </p:txBody>
        </p:sp>
        <p:sp>
          <p:nvSpPr>
            <p:cNvPr id="237608" name="Line 30"/>
            <p:cNvSpPr>
              <a:spLocks noChangeShapeType="1"/>
            </p:cNvSpPr>
            <p:nvPr/>
          </p:nvSpPr>
          <p:spPr bwMode="auto">
            <a:xfrm>
              <a:off x="1680" y="1872"/>
              <a:ext cx="2448" cy="0"/>
            </a:xfrm>
            <a:prstGeom prst="line">
              <a:avLst/>
            </a:prstGeom>
            <a:noFill/>
            <a:ln w="9525">
              <a:solidFill>
                <a:srgbClr val="FFFFFF"/>
              </a:solidFill>
              <a:prstDash val="dash"/>
              <a:round/>
              <a:headEnd/>
              <a:tailEnd/>
            </a:ln>
          </p:spPr>
          <p:txBody>
            <a:bodyPr/>
            <a:lstStyle/>
            <a:p>
              <a:endParaRPr lang="zh-TW" altLang="en-US"/>
            </a:p>
          </p:txBody>
        </p:sp>
        <p:sp>
          <p:nvSpPr>
            <p:cNvPr id="237609" name="Line 31"/>
            <p:cNvSpPr>
              <a:spLocks noChangeShapeType="1"/>
            </p:cNvSpPr>
            <p:nvPr/>
          </p:nvSpPr>
          <p:spPr bwMode="auto">
            <a:xfrm flipV="1">
              <a:off x="2064" y="1872"/>
              <a:ext cx="864" cy="624"/>
            </a:xfrm>
            <a:prstGeom prst="line">
              <a:avLst/>
            </a:prstGeom>
            <a:noFill/>
            <a:ln w="9525">
              <a:solidFill>
                <a:srgbClr val="FFFFFF"/>
              </a:solidFill>
              <a:prstDash val="dash"/>
              <a:round/>
              <a:headEnd/>
              <a:tailEnd/>
            </a:ln>
          </p:spPr>
          <p:txBody>
            <a:bodyPr/>
            <a:lstStyle/>
            <a:p>
              <a:endParaRPr lang="zh-TW" altLang="en-US"/>
            </a:p>
          </p:txBody>
        </p:sp>
        <p:sp>
          <p:nvSpPr>
            <p:cNvPr id="237610" name="Line 32"/>
            <p:cNvSpPr>
              <a:spLocks noChangeShapeType="1"/>
            </p:cNvSpPr>
            <p:nvPr/>
          </p:nvSpPr>
          <p:spPr bwMode="auto">
            <a:xfrm>
              <a:off x="1296" y="2160"/>
              <a:ext cx="2448" cy="0"/>
            </a:xfrm>
            <a:prstGeom prst="line">
              <a:avLst/>
            </a:prstGeom>
            <a:noFill/>
            <a:ln w="9525">
              <a:solidFill>
                <a:srgbClr val="FFFFFF"/>
              </a:solidFill>
              <a:prstDash val="dash"/>
              <a:round/>
              <a:headEnd/>
              <a:tailEnd/>
            </a:ln>
          </p:spPr>
          <p:txBody>
            <a:bodyPr/>
            <a:lstStyle/>
            <a:p>
              <a:endParaRPr lang="zh-TW" altLang="en-US"/>
            </a:p>
          </p:txBody>
        </p:sp>
        <p:sp>
          <p:nvSpPr>
            <p:cNvPr id="237611" name="Line 33"/>
            <p:cNvSpPr>
              <a:spLocks noChangeShapeType="1"/>
            </p:cNvSpPr>
            <p:nvPr/>
          </p:nvSpPr>
          <p:spPr bwMode="auto">
            <a:xfrm>
              <a:off x="2496" y="1056"/>
              <a:ext cx="0" cy="2160"/>
            </a:xfrm>
            <a:prstGeom prst="line">
              <a:avLst/>
            </a:prstGeom>
            <a:noFill/>
            <a:ln w="9525">
              <a:solidFill>
                <a:srgbClr val="FFFFFF"/>
              </a:solidFill>
              <a:prstDash val="dash"/>
              <a:round/>
              <a:headEnd/>
              <a:tailEnd/>
            </a:ln>
          </p:spPr>
          <p:txBody>
            <a:bodyPr/>
            <a:lstStyle/>
            <a:p>
              <a:endParaRPr lang="zh-TW" altLang="en-US"/>
            </a:p>
          </p:txBody>
        </p:sp>
        <p:sp>
          <p:nvSpPr>
            <p:cNvPr id="237612" name="Text Box 34"/>
            <p:cNvSpPr txBox="1">
              <a:spLocks noChangeArrowheads="1"/>
            </p:cNvSpPr>
            <p:nvPr/>
          </p:nvSpPr>
          <p:spPr bwMode="auto">
            <a:xfrm>
              <a:off x="4224" y="3120"/>
              <a:ext cx="116" cy="288"/>
            </a:xfrm>
            <a:prstGeom prst="rect">
              <a:avLst/>
            </a:prstGeom>
            <a:noFill/>
            <a:ln w="9525">
              <a:noFill/>
              <a:miter lim="800000"/>
              <a:headEnd/>
              <a:tailEnd/>
            </a:ln>
          </p:spPr>
          <p:txBody>
            <a:bodyPr wrap="none">
              <a:spAutoFit/>
            </a:bodyPr>
            <a:lstStyle/>
            <a:p>
              <a:pPr algn="ctr"/>
              <a:endParaRPr lang="zh-TW" altLang="zh-TW" sz="2400">
                <a:latin typeface="Times New Roman" pitchFamily="18" charset="0"/>
                <a:ea typeface="標楷體" pitchFamily="65" charset="-120"/>
              </a:endParaRPr>
            </a:p>
          </p:txBody>
        </p:sp>
      </p:grpSp>
      <p:sp>
        <p:nvSpPr>
          <p:cNvPr id="1457187" name="Text Box 35"/>
          <p:cNvSpPr txBox="1">
            <a:spLocks noChangeArrowheads="1"/>
          </p:cNvSpPr>
          <p:nvPr/>
        </p:nvSpPr>
        <p:spPr bwMode="auto">
          <a:xfrm>
            <a:off x="5562600" y="1066800"/>
            <a:ext cx="438150" cy="701675"/>
          </a:xfrm>
          <a:prstGeom prst="rect">
            <a:avLst/>
          </a:prstGeom>
          <a:noFill/>
          <a:ln w="9525">
            <a:noFill/>
            <a:miter lim="800000"/>
            <a:headEnd/>
            <a:tailEnd/>
          </a:ln>
        </p:spPr>
        <p:txBody>
          <a:bodyPr wrap="none">
            <a:spAutoFit/>
          </a:bodyPr>
          <a:lstStyle/>
          <a:p>
            <a:pPr algn="ctr"/>
            <a:r>
              <a:rPr lang="en-US" altLang="zh-TW" sz="4000" b="1">
                <a:solidFill>
                  <a:schemeClr val="hlink"/>
                </a:solidFill>
                <a:latin typeface="Times New Roman" pitchFamily="18" charset="0"/>
                <a:ea typeface="標楷體" pitchFamily="65" charset="-120"/>
              </a:rPr>
              <a:t>1</a:t>
            </a:r>
          </a:p>
        </p:txBody>
      </p:sp>
      <p:sp>
        <p:nvSpPr>
          <p:cNvPr id="1457188" name="Text Box 36"/>
          <p:cNvSpPr txBox="1">
            <a:spLocks noChangeArrowheads="1"/>
          </p:cNvSpPr>
          <p:nvPr/>
        </p:nvSpPr>
        <p:spPr bwMode="auto">
          <a:xfrm>
            <a:off x="5029200" y="1600200"/>
            <a:ext cx="438150" cy="701675"/>
          </a:xfrm>
          <a:prstGeom prst="rect">
            <a:avLst/>
          </a:prstGeom>
          <a:noFill/>
          <a:ln w="9525">
            <a:noFill/>
            <a:miter lim="800000"/>
            <a:headEnd/>
            <a:tailEnd/>
          </a:ln>
        </p:spPr>
        <p:txBody>
          <a:bodyPr wrap="none">
            <a:spAutoFit/>
          </a:bodyPr>
          <a:lstStyle/>
          <a:p>
            <a:pPr algn="ctr"/>
            <a:r>
              <a:rPr lang="en-US" altLang="zh-TW" sz="4000" b="1">
                <a:solidFill>
                  <a:srgbClr val="FF66CC"/>
                </a:solidFill>
                <a:latin typeface="Times New Roman" pitchFamily="18" charset="0"/>
                <a:ea typeface="標楷體" pitchFamily="65" charset="-120"/>
              </a:rPr>
              <a:t>2</a:t>
            </a:r>
          </a:p>
        </p:txBody>
      </p:sp>
      <p:sp>
        <p:nvSpPr>
          <p:cNvPr id="1457189" name="Text Box 37"/>
          <p:cNvSpPr txBox="1">
            <a:spLocks noChangeArrowheads="1"/>
          </p:cNvSpPr>
          <p:nvPr/>
        </p:nvSpPr>
        <p:spPr bwMode="auto">
          <a:xfrm>
            <a:off x="5334000" y="4495800"/>
            <a:ext cx="438150" cy="701675"/>
          </a:xfrm>
          <a:prstGeom prst="rect">
            <a:avLst/>
          </a:prstGeom>
          <a:noFill/>
          <a:ln w="9525">
            <a:noFill/>
            <a:miter lim="800000"/>
            <a:headEnd/>
            <a:tailEnd/>
          </a:ln>
        </p:spPr>
        <p:txBody>
          <a:bodyPr wrap="none">
            <a:spAutoFit/>
          </a:bodyPr>
          <a:lstStyle/>
          <a:p>
            <a:pPr algn="ctr"/>
            <a:r>
              <a:rPr lang="en-US" altLang="zh-TW" sz="4000" b="1">
                <a:solidFill>
                  <a:schemeClr val="accent1"/>
                </a:solidFill>
                <a:latin typeface="Times New Roman" pitchFamily="18" charset="0"/>
                <a:ea typeface="標楷體" pitchFamily="65" charset="-120"/>
              </a:rPr>
              <a:t>3</a:t>
            </a:r>
          </a:p>
        </p:txBody>
      </p:sp>
      <p:sp>
        <p:nvSpPr>
          <p:cNvPr id="1457190" name="Text Box 38"/>
          <p:cNvSpPr txBox="1">
            <a:spLocks noChangeArrowheads="1"/>
          </p:cNvSpPr>
          <p:nvPr/>
        </p:nvSpPr>
        <p:spPr bwMode="auto">
          <a:xfrm>
            <a:off x="4648200" y="5029200"/>
            <a:ext cx="438150" cy="701675"/>
          </a:xfrm>
          <a:prstGeom prst="rect">
            <a:avLst/>
          </a:prstGeom>
          <a:noFill/>
          <a:ln w="9525">
            <a:noFill/>
            <a:miter lim="800000"/>
            <a:headEnd/>
            <a:tailEnd/>
          </a:ln>
        </p:spPr>
        <p:txBody>
          <a:bodyPr wrap="none">
            <a:spAutoFit/>
          </a:bodyPr>
          <a:lstStyle/>
          <a:p>
            <a:pPr algn="ctr"/>
            <a:r>
              <a:rPr lang="en-US" altLang="zh-TW" sz="4000" b="1">
                <a:latin typeface="Times New Roman" pitchFamily="18" charset="0"/>
                <a:ea typeface="標楷體" pitchFamily="65" charset="-120"/>
              </a:rPr>
              <a:t>4</a:t>
            </a:r>
          </a:p>
        </p:txBody>
      </p:sp>
      <p:sp>
        <p:nvSpPr>
          <p:cNvPr id="1457191" name="Text Box 39"/>
          <p:cNvSpPr txBox="1">
            <a:spLocks noChangeArrowheads="1"/>
          </p:cNvSpPr>
          <p:nvPr/>
        </p:nvSpPr>
        <p:spPr bwMode="auto">
          <a:xfrm>
            <a:off x="3505200" y="1066800"/>
            <a:ext cx="438150" cy="701675"/>
          </a:xfrm>
          <a:prstGeom prst="rect">
            <a:avLst/>
          </a:prstGeom>
          <a:noFill/>
          <a:ln w="9525">
            <a:noFill/>
            <a:miter lim="800000"/>
            <a:headEnd/>
            <a:tailEnd/>
          </a:ln>
        </p:spPr>
        <p:txBody>
          <a:bodyPr wrap="none">
            <a:spAutoFit/>
          </a:bodyPr>
          <a:lstStyle/>
          <a:p>
            <a:pPr algn="ctr"/>
            <a:r>
              <a:rPr lang="en-US" altLang="zh-TW" sz="4000" b="1">
                <a:solidFill>
                  <a:srgbClr val="6600FF"/>
                </a:solidFill>
                <a:latin typeface="Times New Roman" pitchFamily="18" charset="0"/>
                <a:ea typeface="標楷體" pitchFamily="65" charset="-120"/>
              </a:rPr>
              <a:t>5</a:t>
            </a:r>
          </a:p>
        </p:txBody>
      </p:sp>
      <p:sp>
        <p:nvSpPr>
          <p:cNvPr id="1457192" name="Text Box 40"/>
          <p:cNvSpPr txBox="1">
            <a:spLocks noChangeArrowheads="1"/>
          </p:cNvSpPr>
          <p:nvPr/>
        </p:nvSpPr>
        <p:spPr bwMode="auto">
          <a:xfrm>
            <a:off x="3048000" y="1600200"/>
            <a:ext cx="438150" cy="701675"/>
          </a:xfrm>
          <a:prstGeom prst="rect">
            <a:avLst/>
          </a:prstGeom>
          <a:noFill/>
          <a:ln w="9525">
            <a:noFill/>
            <a:miter lim="800000"/>
            <a:headEnd/>
            <a:tailEnd/>
          </a:ln>
        </p:spPr>
        <p:txBody>
          <a:bodyPr wrap="none">
            <a:spAutoFit/>
          </a:bodyPr>
          <a:lstStyle/>
          <a:p>
            <a:pPr algn="ctr"/>
            <a:r>
              <a:rPr lang="en-US" altLang="zh-TW" sz="4000" b="1">
                <a:solidFill>
                  <a:schemeClr val="tx2"/>
                </a:solidFill>
                <a:latin typeface="Times New Roman" pitchFamily="18" charset="0"/>
                <a:ea typeface="標楷體" pitchFamily="65" charset="-120"/>
              </a:rPr>
              <a:t>6</a:t>
            </a:r>
          </a:p>
        </p:txBody>
      </p:sp>
      <p:sp>
        <p:nvSpPr>
          <p:cNvPr id="1457193" name="Text Box 41"/>
          <p:cNvSpPr txBox="1">
            <a:spLocks noChangeArrowheads="1"/>
          </p:cNvSpPr>
          <p:nvPr/>
        </p:nvSpPr>
        <p:spPr bwMode="auto">
          <a:xfrm>
            <a:off x="3124200" y="4495800"/>
            <a:ext cx="438150" cy="701675"/>
          </a:xfrm>
          <a:prstGeom prst="rect">
            <a:avLst/>
          </a:prstGeom>
          <a:noFill/>
          <a:ln w="9525">
            <a:noFill/>
            <a:miter lim="800000"/>
            <a:headEnd/>
            <a:tailEnd/>
          </a:ln>
        </p:spPr>
        <p:txBody>
          <a:bodyPr wrap="none">
            <a:spAutoFit/>
          </a:bodyPr>
          <a:lstStyle/>
          <a:p>
            <a:pPr algn="ctr"/>
            <a:r>
              <a:rPr lang="en-US" altLang="zh-TW" sz="4000" b="1">
                <a:solidFill>
                  <a:schemeClr val="accent2"/>
                </a:solidFill>
                <a:latin typeface="Times New Roman" pitchFamily="18" charset="0"/>
                <a:ea typeface="標楷體" pitchFamily="65" charset="-120"/>
              </a:rPr>
              <a:t>7</a:t>
            </a:r>
          </a:p>
        </p:txBody>
      </p:sp>
      <p:sp>
        <p:nvSpPr>
          <p:cNvPr id="1457194" name="Text Box 42"/>
          <p:cNvSpPr txBox="1">
            <a:spLocks noChangeArrowheads="1"/>
          </p:cNvSpPr>
          <p:nvPr/>
        </p:nvSpPr>
        <p:spPr bwMode="auto">
          <a:xfrm>
            <a:off x="2514600" y="5029200"/>
            <a:ext cx="438150" cy="701675"/>
          </a:xfrm>
          <a:prstGeom prst="rect">
            <a:avLst/>
          </a:prstGeom>
          <a:noFill/>
          <a:ln w="9525">
            <a:noFill/>
            <a:miter lim="800000"/>
            <a:headEnd/>
            <a:tailEnd/>
          </a:ln>
        </p:spPr>
        <p:txBody>
          <a:bodyPr wrap="none">
            <a:spAutoFit/>
          </a:bodyPr>
          <a:lstStyle/>
          <a:p>
            <a:pPr algn="ctr"/>
            <a:r>
              <a:rPr lang="en-US" altLang="zh-TW" sz="4000" b="1">
                <a:solidFill>
                  <a:srgbClr val="00FF00"/>
                </a:solidFill>
                <a:latin typeface="Times New Roman" pitchFamily="18" charset="0"/>
                <a:ea typeface="標楷體" pitchFamily="65" charset="-120"/>
              </a:rPr>
              <a:t>8</a:t>
            </a:r>
          </a:p>
        </p:txBody>
      </p:sp>
      <p:sp>
        <p:nvSpPr>
          <p:cNvPr id="237581" name="Line 43"/>
          <p:cNvSpPr>
            <a:spLocks noChangeShapeType="1"/>
          </p:cNvSpPr>
          <p:nvPr/>
        </p:nvSpPr>
        <p:spPr bwMode="auto">
          <a:xfrm>
            <a:off x="1466850" y="3563938"/>
            <a:ext cx="0" cy="765175"/>
          </a:xfrm>
          <a:prstGeom prst="line">
            <a:avLst/>
          </a:prstGeom>
          <a:noFill/>
          <a:ln w="57150">
            <a:solidFill>
              <a:srgbClr val="FFFF00"/>
            </a:solidFill>
            <a:round/>
            <a:headEnd type="triangle" w="med" len="med"/>
            <a:tailEnd type="triangle" w="med" len="med"/>
          </a:ln>
        </p:spPr>
        <p:txBody>
          <a:bodyPr/>
          <a:lstStyle/>
          <a:p>
            <a:endParaRPr lang="zh-TW" altLang="en-US"/>
          </a:p>
        </p:txBody>
      </p:sp>
      <p:sp>
        <p:nvSpPr>
          <p:cNvPr id="237582" name="Line 44"/>
          <p:cNvSpPr>
            <a:spLocks noChangeShapeType="1"/>
          </p:cNvSpPr>
          <p:nvPr/>
        </p:nvSpPr>
        <p:spPr bwMode="auto">
          <a:xfrm>
            <a:off x="2997200" y="5815013"/>
            <a:ext cx="1484313" cy="0"/>
          </a:xfrm>
          <a:prstGeom prst="line">
            <a:avLst/>
          </a:prstGeom>
          <a:noFill/>
          <a:ln w="57150">
            <a:solidFill>
              <a:srgbClr val="FFFF00"/>
            </a:solidFill>
            <a:round/>
            <a:headEnd type="triangle" w="med" len="med"/>
            <a:tailEnd type="triangle" w="med" len="med"/>
          </a:ln>
        </p:spPr>
        <p:txBody>
          <a:bodyPr/>
          <a:lstStyle/>
          <a:p>
            <a:endParaRPr lang="zh-TW" altLang="en-US"/>
          </a:p>
        </p:txBody>
      </p:sp>
      <p:sp>
        <p:nvSpPr>
          <p:cNvPr id="237583" name="Line 45"/>
          <p:cNvSpPr>
            <a:spLocks noChangeShapeType="1"/>
          </p:cNvSpPr>
          <p:nvPr/>
        </p:nvSpPr>
        <p:spPr bwMode="auto">
          <a:xfrm flipV="1">
            <a:off x="6732588" y="4959350"/>
            <a:ext cx="539750" cy="495300"/>
          </a:xfrm>
          <a:prstGeom prst="line">
            <a:avLst/>
          </a:prstGeom>
          <a:noFill/>
          <a:ln w="57150">
            <a:solidFill>
              <a:srgbClr val="FFFF00"/>
            </a:solidFill>
            <a:round/>
            <a:headEnd type="triangle" w="med" len="med"/>
            <a:tailEnd type="triangle" w="med" len="med"/>
          </a:ln>
        </p:spPr>
        <p:txBody>
          <a:bodyPr/>
          <a:lstStyle/>
          <a:p>
            <a:endParaRPr lang="zh-TW" altLang="en-US"/>
          </a:p>
        </p:txBody>
      </p:sp>
      <p:pic>
        <p:nvPicPr>
          <p:cNvPr id="237584" name="Picture 48" descr="j0300528"/>
          <p:cNvPicPr>
            <a:picLocks noGrp="1" noChangeAspect="1" noChangeArrowheads="1" noCrop="1"/>
          </p:cNvPicPr>
          <p:nvPr>
            <p:ph idx="1"/>
          </p:nvPr>
        </p:nvPicPr>
        <p:blipFill>
          <a:blip r:embed="rId2"/>
          <a:srcRect/>
          <a:stretch>
            <a:fillRect/>
          </a:stretch>
        </p:blipFill>
        <p:spPr>
          <a:xfrm>
            <a:off x="7812088" y="5516563"/>
            <a:ext cx="1008062" cy="828675"/>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1457187"/>
                                        </p:tgtEl>
                                        <p:attrNameLst>
                                          <p:attrName>style.visibility</p:attrName>
                                        </p:attrNameLst>
                                      </p:cBhvr>
                                      <p:to>
                                        <p:strVal val="visible"/>
                                      </p:to>
                                    </p:set>
                                    <p:anim calcmode="lin" valueType="num">
                                      <p:cBhvr additive="base">
                                        <p:cTn id="7" dur="500" fill="hold"/>
                                        <p:tgtEl>
                                          <p:spTgt spid="1457187"/>
                                        </p:tgtEl>
                                        <p:attrNameLst>
                                          <p:attrName>ppt_x</p:attrName>
                                        </p:attrNameLst>
                                      </p:cBhvr>
                                      <p:tavLst>
                                        <p:tav tm="0">
                                          <p:val>
                                            <p:strVal val="1+#ppt_w/2"/>
                                          </p:val>
                                        </p:tav>
                                        <p:tav tm="100000">
                                          <p:val>
                                            <p:strVal val="#ppt_x"/>
                                          </p:val>
                                        </p:tav>
                                      </p:tavLst>
                                    </p:anim>
                                    <p:anim calcmode="lin" valueType="num">
                                      <p:cBhvr additive="base">
                                        <p:cTn id="8" dur="500" fill="hold"/>
                                        <p:tgtEl>
                                          <p:spTgt spid="1457187"/>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1457188"/>
                                        </p:tgtEl>
                                        <p:attrNameLst>
                                          <p:attrName>style.visibility</p:attrName>
                                        </p:attrNameLst>
                                      </p:cBhvr>
                                      <p:to>
                                        <p:strVal val="visible"/>
                                      </p:to>
                                    </p:set>
                                    <p:anim calcmode="lin" valueType="num">
                                      <p:cBhvr additive="base">
                                        <p:cTn id="13" dur="500" fill="hold"/>
                                        <p:tgtEl>
                                          <p:spTgt spid="1457188"/>
                                        </p:tgtEl>
                                        <p:attrNameLst>
                                          <p:attrName>ppt_x</p:attrName>
                                        </p:attrNameLst>
                                      </p:cBhvr>
                                      <p:tavLst>
                                        <p:tav tm="0">
                                          <p:val>
                                            <p:strVal val="1+#ppt_w/2"/>
                                          </p:val>
                                        </p:tav>
                                        <p:tav tm="100000">
                                          <p:val>
                                            <p:strVal val="#ppt_x"/>
                                          </p:val>
                                        </p:tav>
                                      </p:tavLst>
                                    </p:anim>
                                    <p:anim calcmode="lin" valueType="num">
                                      <p:cBhvr additive="base">
                                        <p:cTn id="14" dur="500" fill="hold"/>
                                        <p:tgtEl>
                                          <p:spTgt spid="1457188"/>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1457189"/>
                                        </p:tgtEl>
                                        <p:attrNameLst>
                                          <p:attrName>style.visibility</p:attrName>
                                        </p:attrNameLst>
                                      </p:cBhvr>
                                      <p:to>
                                        <p:strVal val="visible"/>
                                      </p:to>
                                    </p:set>
                                    <p:anim calcmode="lin" valueType="num">
                                      <p:cBhvr additive="base">
                                        <p:cTn id="19" dur="500" fill="hold"/>
                                        <p:tgtEl>
                                          <p:spTgt spid="1457189"/>
                                        </p:tgtEl>
                                        <p:attrNameLst>
                                          <p:attrName>ppt_x</p:attrName>
                                        </p:attrNameLst>
                                      </p:cBhvr>
                                      <p:tavLst>
                                        <p:tav tm="0">
                                          <p:val>
                                            <p:strVal val="1+#ppt_w/2"/>
                                          </p:val>
                                        </p:tav>
                                        <p:tav tm="100000">
                                          <p:val>
                                            <p:strVal val="#ppt_x"/>
                                          </p:val>
                                        </p:tav>
                                      </p:tavLst>
                                    </p:anim>
                                    <p:anim calcmode="lin" valueType="num">
                                      <p:cBhvr additive="base">
                                        <p:cTn id="20" dur="500" fill="hold"/>
                                        <p:tgtEl>
                                          <p:spTgt spid="145718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1457190"/>
                                        </p:tgtEl>
                                        <p:attrNameLst>
                                          <p:attrName>style.visibility</p:attrName>
                                        </p:attrNameLst>
                                      </p:cBhvr>
                                      <p:to>
                                        <p:strVal val="visible"/>
                                      </p:to>
                                    </p:set>
                                    <p:anim calcmode="lin" valueType="num">
                                      <p:cBhvr additive="base">
                                        <p:cTn id="25" dur="500" fill="hold"/>
                                        <p:tgtEl>
                                          <p:spTgt spid="1457190"/>
                                        </p:tgtEl>
                                        <p:attrNameLst>
                                          <p:attrName>ppt_x</p:attrName>
                                        </p:attrNameLst>
                                      </p:cBhvr>
                                      <p:tavLst>
                                        <p:tav tm="0">
                                          <p:val>
                                            <p:strVal val="1+#ppt_w/2"/>
                                          </p:val>
                                        </p:tav>
                                        <p:tav tm="100000">
                                          <p:val>
                                            <p:strVal val="#ppt_x"/>
                                          </p:val>
                                        </p:tav>
                                      </p:tavLst>
                                    </p:anim>
                                    <p:anim calcmode="lin" valueType="num">
                                      <p:cBhvr additive="base">
                                        <p:cTn id="26" dur="500" fill="hold"/>
                                        <p:tgtEl>
                                          <p:spTgt spid="145719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1457191"/>
                                        </p:tgtEl>
                                        <p:attrNameLst>
                                          <p:attrName>style.visibility</p:attrName>
                                        </p:attrNameLst>
                                      </p:cBhvr>
                                      <p:to>
                                        <p:strVal val="visible"/>
                                      </p:to>
                                    </p:set>
                                    <p:anim calcmode="lin" valueType="num">
                                      <p:cBhvr additive="base">
                                        <p:cTn id="31" dur="500" fill="hold"/>
                                        <p:tgtEl>
                                          <p:spTgt spid="1457191"/>
                                        </p:tgtEl>
                                        <p:attrNameLst>
                                          <p:attrName>ppt_x</p:attrName>
                                        </p:attrNameLst>
                                      </p:cBhvr>
                                      <p:tavLst>
                                        <p:tav tm="0">
                                          <p:val>
                                            <p:strVal val="0-#ppt_w/2"/>
                                          </p:val>
                                        </p:tav>
                                        <p:tav tm="100000">
                                          <p:val>
                                            <p:strVal val="#ppt_x"/>
                                          </p:val>
                                        </p:tav>
                                      </p:tavLst>
                                    </p:anim>
                                    <p:anim calcmode="lin" valueType="num">
                                      <p:cBhvr additive="base">
                                        <p:cTn id="32" dur="500" fill="hold"/>
                                        <p:tgtEl>
                                          <p:spTgt spid="1457191"/>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1457192"/>
                                        </p:tgtEl>
                                        <p:attrNameLst>
                                          <p:attrName>style.visibility</p:attrName>
                                        </p:attrNameLst>
                                      </p:cBhvr>
                                      <p:to>
                                        <p:strVal val="visible"/>
                                      </p:to>
                                    </p:set>
                                    <p:anim calcmode="lin" valueType="num">
                                      <p:cBhvr additive="base">
                                        <p:cTn id="37" dur="500" fill="hold"/>
                                        <p:tgtEl>
                                          <p:spTgt spid="1457192"/>
                                        </p:tgtEl>
                                        <p:attrNameLst>
                                          <p:attrName>ppt_x</p:attrName>
                                        </p:attrNameLst>
                                      </p:cBhvr>
                                      <p:tavLst>
                                        <p:tav tm="0">
                                          <p:val>
                                            <p:strVal val="0-#ppt_w/2"/>
                                          </p:val>
                                        </p:tav>
                                        <p:tav tm="100000">
                                          <p:val>
                                            <p:strVal val="#ppt_x"/>
                                          </p:val>
                                        </p:tav>
                                      </p:tavLst>
                                    </p:anim>
                                    <p:anim calcmode="lin" valueType="num">
                                      <p:cBhvr additive="base">
                                        <p:cTn id="38" dur="500" fill="hold"/>
                                        <p:tgtEl>
                                          <p:spTgt spid="1457192"/>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1457193"/>
                                        </p:tgtEl>
                                        <p:attrNameLst>
                                          <p:attrName>style.visibility</p:attrName>
                                        </p:attrNameLst>
                                      </p:cBhvr>
                                      <p:to>
                                        <p:strVal val="visible"/>
                                      </p:to>
                                    </p:set>
                                    <p:anim calcmode="lin" valueType="num">
                                      <p:cBhvr additive="base">
                                        <p:cTn id="43" dur="500" fill="hold"/>
                                        <p:tgtEl>
                                          <p:spTgt spid="1457193"/>
                                        </p:tgtEl>
                                        <p:attrNameLst>
                                          <p:attrName>ppt_x</p:attrName>
                                        </p:attrNameLst>
                                      </p:cBhvr>
                                      <p:tavLst>
                                        <p:tav tm="0">
                                          <p:val>
                                            <p:strVal val="0-#ppt_w/2"/>
                                          </p:val>
                                        </p:tav>
                                        <p:tav tm="100000">
                                          <p:val>
                                            <p:strVal val="#ppt_x"/>
                                          </p:val>
                                        </p:tav>
                                      </p:tavLst>
                                    </p:anim>
                                    <p:anim calcmode="lin" valueType="num">
                                      <p:cBhvr additive="base">
                                        <p:cTn id="44" dur="500" fill="hold"/>
                                        <p:tgtEl>
                                          <p:spTgt spid="145719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1457194"/>
                                        </p:tgtEl>
                                        <p:attrNameLst>
                                          <p:attrName>style.visibility</p:attrName>
                                        </p:attrNameLst>
                                      </p:cBhvr>
                                      <p:to>
                                        <p:strVal val="visible"/>
                                      </p:to>
                                    </p:set>
                                    <p:anim calcmode="lin" valueType="num">
                                      <p:cBhvr additive="base">
                                        <p:cTn id="49" dur="500" fill="hold"/>
                                        <p:tgtEl>
                                          <p:spTgt spid="1457194"/>
                                        </p:tgtEl>
                                        <p:attrNameLst>
                                          <p:attrName>ppt_x</p:attrName>
                                        </p:attrNameLst>
                                      </p:cBhvr>
                                      <p:tavLst>
                                        <p:tav tm="0">
                                          <p:val>
                                            <p:strVal val="0-#ppt_w/2"/>
                                          </p:val>
                                        </p:tav>
                                        <p:tav tm="100000">
                                          <p:val>
                                            <p:strVal val="#ppt_x"/>
                                          </p:val>
                                        </p:tav>
                                      </p:tavLst>
                                    </p:anim>
                                    <p:anim calcmode="lin" valueType="num">
                                      <p:cBhvr additive="base">
                                        <p:cTn id="50" dur="500" fill="hold"/>
                                        <p:tgtEl>
                                          <p:spTgt spid="14571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7187" grpId="0" autoUpdateAnimBg="0"/>
      <p:bldP spid="1457188" grpId="0" autoUpdateAnimBg="0"/>
      <p:bldP spid="1457189" grpId="0" autoUpdateAnimBg="0"/>
      <p:bldP spid="1457190" grpId="0" autoUpdateAnimBg="0"/>
      <p:bldP spid="1457191" grpId="0" autoUpdateAnimBg="0"/>
      <p:bldP spid="1457192" grpId="0" autoUpdateAnimBg="0"/>
      <p:bldP spid="1457193" grpId="0" autoUpdateAnimBg="0"/>
      <p:bldP spid="1457194"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投影片編號版面配置區 4"/>
          <p:cNvSpPr>
            <a:spLocks noGrp="1"/>
          </p:cNvSpPr>
          <p:nvPr>
            <p:ph type="sldNum" sz="quarter" idx="12"/>
          </p:nvPr>
        </p:nvSpPr>
        <p:spPr/>
        <p:txBody>
          <a:bodyPr/>
          <a:lstStyle/>
          <a:p>
            <a:pPr>
              <a:defRPr/>
            </a:pPr>
            <a:fld id="{BB013F8C-4791-4A4D-9DA9-68C7A0C32CB0}" type="slidenum">
              <a:rPr lang="en-US" altLang="zh-TW"/>
              <a:pPr>
                <a:defRPr/>
              </a:pPr>
              <a:t>15</a:t>
            </a:fld>
            <a:endParaRPr lang="en-US" altLang="zh-TW"/>
          </a:p>
        </p:txBody>
      </p:sp>
      <p:sp>
        <p:nvSpPr>
          <p:cNvPr id="1813506" name="Rectangle 2"/>
          <p:cNvSpPr>
            <a:spLocks noGrp="1" noChangeArrowheads="1"/>
          </p:cNvSpPr>
          <p:nvPr>
            <p:ph type="title"/>
          </p:nvPr>
        </p:nvSpPr>
        <p:spPr>
          <a:xfrm>
            <a:off x="476250" y="142875"/>
            <a:ext cx="8229600" cy="1143000"/>
          </a:xfrm>
        </p:spPr>
        <p:txBody>
          <a:bodyPr/>
          <a:lstStyle/>
          <a:p>
            <a:pPr eaLnBrk="1" hangingPunct="1">
              <a:defRPr/>
            </a:pPr>
            <a:r>
              <a:rPr lang="zh-TW" altLang="en-US" smtClean="0"/>
              <a:t>知識屬性分析：經營缺口知識</a:t>
            </a:r>
          </a:p>
        </p:txBody>
      </p:sp>
      <p:sp>
        <p:nvSpPr>
          <p:cNvPr id="1813507" name="Rectangle 3"/>
          <p:cNvSpPr>
            <a:spLocks noChangeArrowheads="1"/>
          </p:cNvSpPr>
          <p:nvPr/>
        </p:nvSpPr>
        <p:spPr bwMode="auto">
          <a:xfrm>
            <a:off x="3132138" y="1493838"/>
            <a:ext cx="1889125" cy="1709737"/>
          </a:xfrm>
          <a:prstGeom prst="rect">
            <a:avLst/>
          </a:prstGeom>
          <a:solidFill>
            <a:srgbClr val="FF3300"/>
          </a:solidFill>
          <a:ln w="9525">
            <a:solidFill>
              <a:schemeClr val="tx1"/>
            </a:solidFill>
            <a:miter lim="800000"/>
            <a:headEnd/>
            <a:tailEnd/>
          </a:ln>
        </p:spPr>
        <p:txBody>
          <a:bodyPr wrap="none" anchor="ctr"/>
          <a:lstStyle/>
          <a:p>
            <a:pPr algn="ctr"/>
            <a:r>
              <a:rPr lang="zh-TW" altLang="en-US" sz="2800" b="1">
                <a:ea typeface="標楷體" pitchFamily="65" charset="-120"/>
              </a:rPr>
              <a:t>經營缺</a:t>
            </a:r>
          </a:p>
          <a:p>
            <a:pPr algn="ctr"/>
            <a:r>
              <a:rPr lang="zh-TW" altLang="en-US" sz="2800" b="1">
                <a:ea typeface="標楷體" pitchFamily="65" charset="-120"/>
              </a:rPr>
              <a:t>口知識</a:t>
            </a:r>
          </a:p>
        </p:txBody>
      </p:sp>
      <p:sp>
        <p:nvSpPr>
          <p:cNvPr id="1813508" name="Rectangle 4"/>
          <p:cNvSpPr>
            <a:spLocks noChangeArrowheads="1"/>
          </p:cNvSpPr>
          <p:nvPr/>
        </p:nvSpPr>
        <p:spPr bwMode="auto">
          <a:xfrm>
            <a:off x="5021263" y="1493838"/>
            <a:ext cx="1889125" cy="1709737"/>
          </a:xfrm>
          <a:prstGeom prst="rect">
            <a:avLst/>
          </a:prstGeom>
          <a:solidFill>
            <a:srgbClr val="008000"/>
          </a:solidFill>
          <a:ln w="9525">
            <a:solidFill>
              <a:schemeClr val="tx1"/>
            </a:solidFill>
            <a:miter lim="800000"/>
            <a:headEnd/>
            <a:tailEnd/>
          </a:ln>
        </p:spPr>
        <p:txBody>
          <a:bodyPr wrap="none" anchor="ctr"/>
          <a:lstStyle/>
          <a:p>
            <a:pPr algn="ctr"/>
            <a:r>
              <a:rPr lang="zh-TW" altLang="en-US" sz="2800" b="1">
                <a:ea typeface="標楷體" pitchFamily="65" charset="-120"/>
              </a:rPr>
              <a:t>經營關</a:t>
            </a:r>
          </a:p>
          <a:p>
            <a:pPr algn="ctr"/>
            <a:r>
              <a:rPr lang="zh-TW" altLang="en-US" sz="2800" b="1">
                <a:ea typeface="標楷體" pitchFamily="65" charset="-120"/>
              </a:rPr>
              <a:t>鍵知識</a:t>
            </a:r>
          </a:p>
        </p:txBody>
      </p:sp>
      <p:sp>
        <p:nvSpPr>
          <p:cNvPr id="1813509" name="Rectangle 5"/>
          <p:cNvSpPr>
            <a:spLocks noChangeArrowheads="1"/>
          </p:cNvSpPr>
          <p:nvPr/>
        </p:nvSpPr>
        <p:spPr bwMode="auto">
          <a:xfrm>
            <a:off x="3132138" y="3205163"/>
            <a:ext cx="1889125" cy="1709737"/>
          </a:xfrm>
          <a:prstGeom prst="rect">
            <a:avLst/>
          </a:prstGeom>
          <a:solidFill>
            <a:schemeClr val="accent1"/>
          </a:solidFill>
          <a:ln w="9525">
            <a:solidFill>
              <a:schemeClr val="tx1"/>
            </a:solidFill>
            <a:miter lim="800000"/>
            <a:headEnd/>
            <a:tailEnd/>
          </a:ln>
        </p:spPr>
        <p:txBody>
          <a:bodyPr wrap="none" anchor="ctr"/>
          <a:lstStyle/>
          <a:p>
            <a:pPr algn="ctr"/>
            <a:r>
              <a:rPr lang="zh-TW" altLang="en-US" sz="2800" b="1">
                <a:solidFill>
                  <a:schemeClr val="bg2"/>
                </a:solidFill>
                <a:ea typeface="標楷體" pitchFamily="65" charset="-120"/>
              </a:rPr>
              <a:t>營運缺</a:t>
            </a:r>
          </a:p>
          <a:p>
            <a:pPr algn="ctr"/>
            <a:r>
              <a:rPr lang="zh-TW" altLang="en-US" sz="2800" b="1">
                <a:solidFill>
                  <a:schemeClr val="bg2"/>
                </a:solidFill>
                <a:ea typeface="標楷體" pitchFamily="65" charset="-120"/>
              </a:rPr>
              <a:t>口知識</a:t>
            </a:r>
          </a:p>
        </p:txBody>
      </p:sp>
      <p:sp>
        <p:nvSpPr>
          <p:cNvPr id="1813510" name="Rectangle 6"/>
          <p:cNvSpPr>
            <a:spLocks noChangeArrowheads="1"/>
          </p:cNvSpPr>
          <p:nvPr/>
        </p:nvSpPr>
        <p:spPr bwMode="auto">
          <a:xfrm>
            <a:off x="5021263" y="3205163"/>
            <a:ext cx="1889125" cy="1709737"/>
          </a:xfrm>
          <a:prstGeom prst="rect">
            <a:avLst/>
          </a:prstGeom>
          <a:solidFill>
            <a:schemeClr val="folHlink"/>
          </a:solidFill>
          <a:ln w="9525">
            <a:solidFill>
              <a:schemeClr val="tx1"/>
            </a:solidFill>
            <a:miter lim="800000"/>
            <a:headEnd/>
            <a:tailEnd/>
          </a:ln>
        </p:spPr>
        <p:txBody>
          <a:bodyPr wrap="none" anchor="ctr"/>
          <a:lstStyle/>
          <a:p>
            <a:pPr algn="ctr"/>
            <a:r>
              <a:rPr lang="zh-TW" altLang="en-US" sz="2800" b="1">
                <a:ea typeface="標楷體" pitchFamily="65" charset="-120"/>
              </a:rPr>
              <a:t>營運關</a:t>
            </a:r>
          </a:p>
          <a:p>
            <a:pPr algn="ctr"/>
            <a:r>
              <a:rPr lang="zh-TW" altLang="en-US" sz="2800" b="1">
                <a:ea typeface="標楷體" pitchFamily="65" charset="-120"/>
              </a:rPr>
              <a:t>鍵知識</a:t>
            </a:r>
          </a:p>
        </p:txBody>
      </p:sp>
      <p:sp>
        <p:nvSpPr>
          <p:cNvPr id="238600" name="Text Box 7"/>
          <p:cNvSpPr txBox="1">
            <a:spLocks noChangeArrowheads="1"/>
          </p:cNvSpPr>
          <p:nvPr/>
        </p:nvSpPr>
        <p:spPr bwMode="auto">
          <a:xfrm>
            <a:off x="3924300" y="5300663"/>
            <a:ext cx="2317750" cy="457200"/>
          </a:xfrm>
          <a:prstGeom prst="rect">
            <a:avLst/>
          </a:prstGeom>
          <a:solidFill>
            <a:srgbClr val="CC9900"/>
          </a:solidFill>
          <a:ln w="9525">
            <a:noFill/>
            <a:miter lim="800000"/>
            <a:headEnd/>
            <a:tailEnd/>
          </a:ln>
        </p:spPr>
        <p:txBody>
          <a:bodyPr wrap="none">
            <a:spAutoFit/>
          </a:bodyPr>
          <a:lstStyle/>
          <a:p>
            <a:r>
              <a:rPr lang="zh-TW" altLang="en-US" sz="2400" b="1">
                <a:ea typeface="標楷體" pitchFamily="65" charset="-120"/>
              </a:rPr>
              <a:t>知識的有效程度</a:t>
            </a:r>
          </a:p>
        </p:txBody>
      </p:sp>
      <p:sp>
        <p:nvSpPr>
          <p:cNvPr id="238601" name="Text Box 8"/>
          <p:cNvSpPr txBox="1">
            <a:spLocks noChangeArrowheads="1"/>
          </p:cNvSpPr>
          <p:nvPr/>
        </p:nvSpPr>
        <p:spPr bwMode="auto">
          <a:xfrm>
            <a:off x="6381750" y="5013325"/>
            <a:ext cx="488950" cy="457200"/>
          </a:xfrm>
          <a:prstGeom prst="rect">
            <a:avLst/>
          </a:prstGeom>
          <a:noFill/>
          <a:ln w="9525">
            <a:noFill/>
            <a:miter lim="800000"/>
            <a:headEnd/>
            <a:tailEnd/>
          </a:ln>
        </p:spPr>
        <p:txBody>
          <a:bodyPr wrap="none">
            <a:spAutoFit/>
          </a:bodyPr>
          <a:lstStyle/>
          <a:p>
            <a:r>
              <a:rPr lang="zh-TW" altLang="en-US" sz="2400">
                <a:ea typeface="標楷體" pitchFamily="65" charset="-120"/>
              </a:rPr>
              <a:t>高</a:t>
            </a:r>
          </a:p>
        </p:txBody>
      </p:sp>
      <p:sp>
        <p:nvSpPr>
          <p:cNvPr id="238602" name="Text Box 9"/>
          <p:cNvSpPr txBox="1">
            <a:spLocks noChangeArrowheads="1"/>
          </p:cNvSpPr>
          <p:nvPr/>
        </p:nvSpPr>
        <p:spPr bwMode="auto">
          <a:xfrm>
            <a:off x="3276600" y="5013325"/>
            <a:ext cx="488950" cy="457200"/>
          </a:xfrm>
          <a:prstGeom prst="rect">
            <a:avLst/>
          </a:prstGeom>
          <a:noFill/>
          <a:ln w="9525">
            <a:noFill/>
            <a:miter lim="800000"/>
            <a:headEnd/>
            <a:tailEnd/>
          </a:ln>
        </p:spPr>
        <p:txBody>
          <a:bodyPr wrap="none">
            <a:spAutoFit/>
          </a:bodyPr>
          <a:lstStyle/>
          <a:p>
            <a:r>
              <a:rPr lang="zh-TW" altLang="en-US" sz="2400">
                <a:ea typeface="標楷體" pitchFamily="65" charset="-120"/>
              </a:rPr>
              <a:t>低</a:t>
            </a:r>
          </a:p>
        </p:txBody>
      </p:sp>
      <p:sp>
        <p:nvSpPr>
          <p:cNvPr id="238603" name="Text Box 10"/>
          <p:cNvSpPr txBox="1">
            <a:spLocks noChangeArrowheads="1"/>
          </p:cNvSpPr>
          <p:nvPr/>
        </p:nvSpPr>
        <p:spPr bwMode="auto">
          <a:xfrm>
            <a:off x="206375" y="1584325"/>
            <a:ext cx="2835275" cy="915988"/>
          </a:xfrm>
          <a:prstGeom prst="rect">
            <a:avLst/>
          </a:prstGeom>
          <a:solidFill>
            <a:srgbClr val="FFFF66"/>
          </a:solidFill>
          <a:ln w="9525">
            <a:noFill/>
            <a:miter lim="800000"/>
            <a:headEnd/>
            <a:tailEnd/>
          </a:ln>
        </p:spPr>
        <p:txBody>
          <a:bodyPr wrap="none">
            <a:spAutoFit/>
          </a:bodyPr>
          <a:lstStyle/>
          <a:p>
            <a:pPr>
              <a:buFontTx/>
              <a:buChar char="•"/>
            </a:pPr>
            <a:r>
              <a:rPr lang="en-US" altLang="zh-TW" b="1">
                <a:solidFill>
                  <a:schemeClr val="bg2"/>
                </a:solidFill>
                <a:latin typeface="Times New Roman" pitchFamily="18" charset="0"/>
                <a:ea typeface="標楷體" pitchFamily="65" charset="-120"/>
              </a:rPr>
              <a:t> </a:t>
            </a:r>
            <a:r>
              <a:rPr lang="zh-TW" altLang="en-US" b="1">
                <a:solidFill>
                  <a:schemeClr val="bg2"/>
                </a:solidFill>
                <a:latin typeface="Times New Roman" pitchFamily="18" charset="0"/>
                <a:ea typeface="標楷體" pitchFamily="65" charset="-120"/>
              </a:rPr>
              <a:t>策略層次的知識</a:t>
            </a:r>
          </a:p>
          <a:p>
            <a:pPr>
              <a:buFontTx/>
              <a:buChar char="•"/>
            </a:pPr>
            <a:r>
              <a:rPr lang="zh-TW" altLang="en-US" b="1">
                <a:solidFill>
                  <a:schemeClr val="bg2"/>
                </a:solidFill>
                <a:latin typeface="Times New Roman" pitchFamily="18" charset="0"/>
                <a:ea typeface="標楷體" pitchFamily="65" charset="-120"/>
              </a:rPr>
              <a:t> 與</a:t>
            </a:r>
            <a:r>
              <a:rPr lang="en-US" altLang="zh-TW" b="1">
                <a:solidFill>
                  <a:schemeClr val="bg2"/>
                </a:solidFill>
                <a:latin typeface="Times New Roman" pitchFamily="18" charset="0"/>
                <a:ea typeface="標楷體" pitchFamily="65" charset="-120"/>
              </a:rPr>
              <a:t>CSF</a:t>
            </a:r>
            <a:r>
              <a:rPr lang="zh-TW" altLang="en-US" b="1">
                <a:solidFill>
                  <a:schemeClr val="bg2"/>
                </a:solidFill>
                <a:latin typeface="Times New Roman" pitchFamily="18" charset="0"/>
                <a:ea typeface="標楷體" pitchFamily="65" charset="-120"/>
              </a:rPr>
              <a:t>高相關的知識</a:t>
            </a:r>
          </a:p>
          <a:p>
            <a:pPr>
              <a:buFontTx/>
              <a:buChar char="•"/>
            </a:pPr>
            <a:r>
              <a:rPr lang="zh-TW" altLang="en-US" b="1">
                <a:solidFill>
                  <a:schemeClr val="bg2"/>
                </a:solidFill>
                <a:latin typeface="Times New Roman" pitchFamily="18" charset="0"/>
                <a:ea typeface="標楷體" pitchFamily="65" charset="-120"/>
              </a:rPr>
              <a:t> 解決現行未來問題的知識</a:t>
            </a:r>
          </a:p>
        </p:txBody>
      </p:sp>
      <p:sp>
        <p:nvSpPr>
          <p:cNvPr id="238604" name="Text Box 11"/>
          <p:cNvSpPr txBox="1">
            <a:spLocks noChangeArrowheads="1"/>
          </p:cNvSpPr>
          <p:nvPr/>
        </p:nvSpPr>
        <p:spPr bwMode="auto">
          <a:xfrm>
            <a:off x="161925" y="3743325"/>
            <a:ext cx="2835275" cy="915988"/>
          </a:xfrm>
          <a:prstGeom prst="rect">
            <a:avLst/>
          </a:prstGeom>
          <a:solidFill>
            <a:srgbClr val="FFFF66"/>
          </a:solidFill>
          <a:ln w="9525">
            <a:noFill/>
            <a:miter lim="800000"/>
            <a:headEnd/>
            <a:tailEnd/>
          </a:ln>
        </p:spPr>
        <p:txBody>
          <a:bodyPr wrap="none">
            <a:spAutoFit/>
          </a:bodyPr>
          <a:lstStyle/>
          <a:p>
            <a:pPr>
              <a:buFontTx/>
              <a:buChar char="•"/>
            </a:pPr>
            <a:r>
              <a:rPr lang="en-US" altLang="zh-TW" b="1">
                <a:solidFill>
                  <a:schemeClr val="bg2"/>
                </a:solidFill>
                <a:latin typeface="Times New Roman" pitchFamily="18" charset="0"/>
                <a:ea typeface="標楷體" pitchFamily="65" charset="-120"/>
              </a:rPr>
              <a:t> </a:t>
            </a:r>
            <a:r>
              <a:rPr lang="zh-TW" altLang="en-US" b="1">
                <a:solidFill>
                  <a:schemeClr val="bg2"/>
                </a:solidFill>
                <a:latin typeface="Times New Roman" pitchFamily="18" charset="0"/>
                <a:ea typeface="標楷體" pitchFamily="65" charset="-120"/>
              </a:rPr>
              <a:t>其他層次的知識</a:t>
            </a:r>
          </a:p>
          <a:p>
            <a:pPr>
              <a:buFontTx/>
              <a:buChar char="•"/>
            </a:pPr>
            <a:r>
              <a:rPr lang="zh-TW" altLang="en-US" b="1">
                <a:solidFill>
                  <a:schemeClr val="bg2"/>
                </a:solidFill>
                <a:latin typeface="Times New Roman" pitchFamily="18" charset="0"/>
                <a:ea typeface="標楷體" pitchFamily="65" charset="-120"/>
              </a:rPr>
              <a:t> 與</a:t>
            </a:r>
            <a:r>
              <a:rPr lang="en-US" altLang="zh-TW" b="1">
                <a:solidFill>
                  <a:schemeClr val="bg2"/>
                </a:solidFill>
                <a:latin typeface="Times New Roman" pitchFamily="18" charset="0"/>
                <a:ea typeface="標楷體" pitchFamily="65" charset="-120"/>
              </a:rPr>
              <a:t>CSF</a:t>
            </a:r>
            <a:r>
              <a:rPr lang="zh-TW" altLang="en-US" b="1">
                <a:solidFill>
                  <a:schemeClr val="bg2"/>
                </a:solidFill>
                <a:latin typeface="Times New Roman" pitchFamily="18" charset="0"/>
                <a:ea typeface="標楷體" pitchFamily="65" charset="-120"/>
              </a:rPr>
              <a:t>高相關的知識</a:t>
            </a:r>
          </a:p>
          <a:p>
            <a:pPr>
              <a:buFontTx/>
              <a:buChar char="•"/>
            </a:pPr>
            <a:r>
              <a:rPr lang="zh-TW" altLang="en-US" b="1">
                <a:solidFill>
                  <a:schemeClr val="bg2"/>
                </a:solidFill>
                <a:latin typeface="Times New Roman" pitchFamily="18" charset="0"/>
                <a:ea typeface="標楷體" pitchFamily="65" charset="-120"/>
              </a:rPr>
              <a:t> 解決現行未來問題的知識</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1813507"/>
                                        </p:tgtEl>
                                        <p:attrNameLst>
                                          <p:attrName>style.visibility</p:attrName>
                                        </p:attrNameLst>
                                      </p:cBhvr>
                                      <p:to>
                                        <p:strVal val="visible"/>
                                      </p:to>
                                    </p:set>
                                    <p:animEffect transition="in" filter="fade">
                                      <p:cBhvr>
                                        <p:cTn id="7" dur="770" decel="100000"/>
                                        <p:tgtEl>
                                          <p:spTgt spid="1813507"/>
                                        </p:tgtEl>
                                      </p:cBhvr>
                                    </p:animEffect>
                                    <p:animScale>
                                      <p:cBhvr>
                                        <p:cTn id="8" dur="770" decel="100000"/>
                                        <p:tgtEl>
                                          <p:spTgt spid="1813507"/>
                                        </p:tgtEl>
                                      </p:cBhvr>
                                      <p:from x="10000" y="10000"/>
                                      <p:to x="200000" y="450000"/>
                                    </p:animScale>
                                    <p:animScale>
                                      <p:cBhvr>
                                        <p:cTn id="9" dur="1230" accel="100000" fill="hold">
                                          <p:stCondLst>
                                            <p:cond delay="770"/>
                                          </p:stCondLst>
                                        </p:cTn>
                                        <p:tgtEl>
                                          <p:spTgt spid="1813507"/>
                                        </p:tgtEl>
                                      </p:cBhvr>
                                      <p:from x="200000" y="450000"/>
                                      <p:to x="100000" y="100000"/>
                                    </p:animScale>
                                    <p:set>
                                      <p:cBhvr>
                                        <p:cTn id="10" dur="770" fill="hold"/>
                                        <p:tgtEl>
                                          <p:spTgt spid="1813507"/>
                                        </p:tgtEl>
                                        <p:attrNameLst>
                                          <p:attrName>ppt_x</p:attrName>
                                        </p:attrNameLst>
                                      </p:cBhvr>
                                      <p:to>
                                        <p:strVal val="(0.5)"/>
                                      </p:to>
                                    </p:set>
                                    <p:anim from="(0.5)" to="(#ppt_x)" calcmode="lin" valueType="num">
                                      <p:cBhvr>
                                        <p:cTn id="11" dur="1230" accel="100000" fill="hold">
                                          <p:stCondLst>
                                            <p:cond delay="770"/>
                                          </p:stCondLst>
                                        </p:cTn>
                                        <p:tgtEl>
                                          <p:spTgt spid="1813507"/>
                                        </p:tgtEl>
                                        <p:attrNameLst>
                                          <p:attrName>ppt_x</p:attrName>
                                        </p:attrNameLst>
                                      </p:cBhvr>
                                    </p:anim>
                                    <p:set>
                                      <p:cBhvr>
                                        <p:cTn id="12" dur="770" fill="hold"/>
                                        <p:tgtEl>
                                          <p:spTgt spid="1813507"/>
                                        </p:tgtEl>
                                        <p:attrNameLst>
                                          <p:attrName>ppt_y</p:attrName>
                                        </p:attrNameLst>
                                      </p:cBhvr>
                                      <p:to>
                                        <p:strVal val="(#ppt_y+0.4)"/>
                                      </p:to>
                                    </p:set>
                                    <p:anim from="(#ppt_y+0.4)" to="(#ppt_y)" calcmode="lin" valueType="num">
                                      <p:cBhvr>
                                        <p:cTn id="13" dur="1230" accel="100000" fill="hold">
                                          <p:stCondLst>
                                            <p:cond delay="770"/>
                                          </p:stCondLst>
                                        </p:cTn>
                                        <p:tgtEl>
                                          <p:spTgt spid="1813507"/>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grpId="0" nodeType="clickEffect">
                                  <p:stCondLst>
                                    <p:cond delay="0"/>
                                  </p:stCondLst>
                                  <p:childTnLst>
                                    <p:set>
                                      <p:cBhvr>
                                        <p:cTn id="17" dur="1" fill="hold">
                                          <p:stCondLst>
                                            <p:cond delay="0"/>
                                          </p:stCondLst>
                                        </p:cTn>
                                        <p:tgtEl>
                                          <p:spTgt spid="1813509"/>
                                        </p:tgtEl>
                                        <p:attrNameLst>
                                          <p:attrName>style.visibility</p:attrName>
                                        </p:attrNameLst>
                                      </p:cBhvr>
                                      <p:to>
                                        <p:strVal val="visible"/>
                                      </p:to>
                                    </p:set>
                                    <p:animEffect transition="in" filter="fade">
                                      <p:cBhvr>
                                        <p:cTn id="18" dur="770" decel="100000"/>
                                        <p:tgtEl>
                                          <p:spTgt spid="1813509"/>
                                        </p:tgtEl>
                                      </p:cBhvr>
                                    </p:animEffect>
                                    <p:animScale>
                                      <p:cBhvr>
                                        <p:cTn id="19" dur="770" decel="100000"/>
                                        <p:tgtEl>
                                          <p:spTgt spid="1813509"/>
                                        </p:tgtEl>
                                      </p:cBhvr>
                                      <p:from x="10000" y="10000"/>
                                      <p:to x="200000" y="450000"/>
                                    </p:animScale>
                                    <p:animScale>
                                      <p:cBhvr>
                                        <p:cTn id="20" dur="1230" accel="100000" fill="hold">
                                          <p:stCondLst>
                                            <p:cond delay="770"/>
                                          </p:stCondLst>
                                        </p:cTn>
                                        <p:tgtEl>
                                          <p:spTgt spid="1813509"/>
                                        </p:tgtEl>
                                      </p:cBhvr>
                                      <p:from x="200000" y="450000"/>
                                      <p:to x="100000" y="100000"/>
                                    </p:animScale>
                                    <p:set>
                                      <p:cBhvr>
                                        <p:cTn id="21" dur="770" fill="hold"/>
                                        <p:tgtEl>
                                          <p:spTgt spid="1813509"/>
                                        </p:tgtEl>
                                        <p:attrNameLst>
                                          <p:attrName>ppt_x</p:attrName>
                                        </p:attrNameLst>
                                      </p:cBhvr>
                                      <p:to>
                                        <p:strVal val="(0.5)"/>
                                      </p:to>
                                    </p:set>
                                    <p:anim from="(0.5)" to="(#ppt_x)" calcmode="lin" valueType="num">
                                      <p:cBhvr>
                                        <p:cTn id="22" dur="1230" accel="100000" fill="hold">
                                          <p:stCondLst>
                                            <p:cond delay="770"/>
                                          </p:stCondLst>
                                        </p:cTn>
                                        <p:tgtEl>
                                          <p:spTgt spid="1813509"/>
                                        </p:tgtEl>
                                        <p:attrNameLst>
                                          <p:attrName>ppt_x</p:attrName>
                                        </p:attrNameLst>
                                      </p:cBhvr>
                                    </p:anim>
                                    <p:set>
                                      <p:cBhvr>
                                        <p:cTn id="23" dur="770" fill="hold"/>
                                        <p:tgtEl>
                                          <p:spTgt spid="1813509"/>
                                        </p:tgtEl>
                                        <p:attrNameLst>
                                          <p:attrName>ppt_y</p:attrName>
                                        </p:attrNameLst>
                                      </p:cBhvr>
                                      <p:to>
                                        <p:strVal val="(#ppt_y+0.4)"/>
                                      </p:to>
                                    </p:set>
                                    <p:anim from="(#ppt_y+0.4)" to="(#ppt_y)" calcmode="lin" valueType="num">
                                      <p:cBhvr>
                                        <p:cTn id="24" dur="1230" accel="100000" fill="hold">
                                          <p:stCondLst>
                                            <p:cond delay="770"/>
                                          </p:stCondLst>
                                        </p:cTn>
                                        <p:tgtEl>
                                          <p:spTgt spid="1813509"/>
                                        </p:tgtEl>
                                        <p:attrNameLst>
                                          <p:attrName>ppt_y</p:attrName>
                                        </p:attrNameLst>
                                      </p:cBhvr>
                                    </p:anim>
                                  </p:childTnLst>
                                </p:cTn>
                              </p:par>
                            </p:childTnLst>
                          </p:cTn>
                        </p:par>
                      </p:childTnLst>
                    </p:cTn>
                  </p:par>
                  <p:par>
                    <p:cTn id="25" fill="hold">
                      <p:stCondLst>
                        <p:cond delay="indefinite"/>
                      </p:stCondLst>
                      <p:childTnLst>
                        <p:par>
                          <p:cTn id="26" fill="hold">
                            <p:stCondLst>
                              <p:cond delay="0"/>
                            </p:stCondLst>
                            <p:childTnLst>
                              <p:par>
                                <p:cTn id="27" presetID="51" presetClass="entr" presetSubtype="0" fill="hold" grpId="0" nodeType="clickEffect">
                                  <p:stCondLst>
                                    <p:cond delay="0"/>
                                  </p:stCondLst>
                                  <p:childTnLst>
                                    <p:set>
                                      <p:cBhvr>
                                        <p:cTn id="28" dur="1" fill="hold">
                                          <p:stCondLst>
                                            <p:cond delay="0"/>
                                          </p:stCondLst>
                                        </p:cTn>
                                        <p:tgtEl>
                                          <p:spTgt spid="1813508"/>
                                        </p:tgtEl>
                                        <p:attrNameLst>
                                          <p:attrName>style.visibility</p:attrName>
                                        </p:attrNameLst>
                                      </p:cBhvr>
                                      <p:to>
                                        <p:strVal val="visible"/>
                                      </p:to>
                                    </p:set>
                                    <p:animEffect transition="in" filter="fade">
                                      <p:cBhvr>
                                        <p:cTn id="29" dur="770" decel="100000"/>
                                        <p:tgtEl>
                                          <p:spTgt spid="1813508"/>
                                        </p:tgtEl>
                                      </p:cBhvr>
                                    </p:animEffect>
                                    <p:animScale>
                                      <p:cBhvr>
                                        <p:cTn id="30" dur="770" decel="100000"/>
                                        <p:tgtEl>
                                          <p:spTgt spid="1813508"/>
                                        </p:tgtEl>
                                      </p:cBhvr>
                                      <p:from x="10000" y="10000"/>
                                      <p:to x="200000" y="450000"/>
                                    </p:animScale>
                                    <p:animScale>
                                      <p:cBhvr>
                                        <p:cTn id="31" dur="1230" accel="100000" fill="hold">
                                          <p:stCondLst>
                                            <p:cond delay="770"/>
                                          </p:stCondLst>
                                        </p:cTn>
                                        <p:tgtEl>
                                          <p:spTgt spid="1813508"/>
                                        </p:tgtEl>
                                      </p:cBhvr>
                                      <p:from x="200000" y="450000"/>
                                      <p:to x="100000" y="100000"/>
                                    </p:animScale>
                                    <p:set>
                                      <p:cBhvr>
                                        <p:cTn id="32" dur="770" fill="hold"/>
                                        <p:tgtEl>
                                          <p:spTgt spid="1813508"/>
                                        </p:tgtEl>
                                        <p:attrNameLst>
                                          <p:attrName>ppt_x</p:attrName>
                                        </p:attrNameLst>
                                      </p:cBhvr>
                                      <p:to>
                                        <p:strVal val="(0.5)"/>
                                      </p:to>
                                    </p:set>
                                    <p:anim from="(0.5)" to="(#ppt_x)" calcmode="lin" valueType="num">
                                      <p:cBhvr>
                                        <p:cTn id="33" dur="1230" accel="100000" fill="hold">
                                          <p:stCondLst>
                                            <p:cond delay="770"/>
                                          </p:stCondLst>
                                        </p:cTn>
                                        <p:tgtEl>
                                          <p:spTgt spid="1813508"/>
                                        </p:tgtEl>
                                        <p:attrNameLst>
                                          <p:attrName>ppt_x</p:attrName>
                                        </p:attrNameLst>
                                      </p:cBhvr>
                                    </p:anim>
                                    <p:set>
                                      <p:cBhvr>
                                        <p:cTn id="34" dur="770" fill="hold"/>
                                        <p:tgtEl>
                                          <p:spTgt spid="1813508"/>
                                        </p:tgtEl>
                                        <p:attrNameLst>
                                          <p:attrName>ppt_y</p:attrName>
                                        </p:attrNameLst>
                                      </p:cBhvr>
                                      <p:to>
                                        <p:strVal val="(#ppt_y+0.4)"/>
                                      </p:to>
                                    </p:set>
                                    <p:anim from="(#ppt_y+0.4)" to="(#ppt_y)" calcmode="lin" valueType="num">
                                      <p:cBhvr>
                                        <p:cTn id="35" dur="1230" accel="100000" fill="hold">
                                          <p:stCondLst>
                                            <p:cond delay="770"/>
                                          </p:stCondLst>
                                        </p:cTn>
                                        <p:tgtEl>
                                          <p:spTgt spid="1813508"/>
                                        </p:tgtEl>
                                        <p:attrNameLst>
                                          <p:attrName>ppt_y</p:attrName>
                                        </p:attrNameLst>
                                      </p:cBhvr>
                                    </p:anim>
                                  </p:childTnLst>
                                </p:cTn>
                              </p:par>
                            </p:childTnLst>
                          </p:cTn>
                        </p:par>
                      </p:childTnLst>
                    </p:cTn>
                  </p:par>
                  <p:par>
                    <p:cTn id="36" fill="hold">
                      <p:stCondLst>
                        <p:cond delay="indefinite"/>
                      </p:stCondLst>
                      <p:childTnLst>
                        <p:par>
                          <p:cTn id="37" fill="hold">
                            <p:stCondLst>
                              <p:cond delay="0"/>
                            </p:stCondLst>
                            <p:childTnLst>
                              <p:par>
                                <p:cTn id="38" presetID="51" presetClass="entr" presetSubtype="0" fill="hold" grpId="0" nodeType="clickEffect">
                                  <p:stCondLst>
                                    <p:cond delay="0"/>
                                  </p:stCondLst>
                                  <p:childTnLst>
                                    <p:set>
                                      <p:cBhvr>
                                        <p:cTn id="39" dur="1" fill="hold">
                                          <p:stCondLst>
                                            <p:cond delay="0"/>
                                          </p:stCondLst>
                                        </p:cTn>
                                        <p:tgtEl>
                                          <p:spTgt spid="1813510"/>
                                        </p:tgtEl>
                                        <p:attrNameLst>
                                          <p:attrName>style.visibility</p:attrName>
                                        </p:attrNameLst>
                                      </p:cBhvr>
                                      <p:to>
                                        <p:strVal val="visible"/>
                                      </p:to>
                                    </p:set>
                                    <p:animEffect transition="in" filter="fade">
                                      <p:cBhvr>
                                        <p:cTn id="40" dur="770" decel="100000"/>
                                        <p:tgtEl>
                                          <p:spTgt spid="1813510"/>
                                        </p:tgtEl>
                                      </p:cBhvr>
                                    </p:animEffect>
                                    <p:animScale>
                                      <p:cBhvr>
                                        <p:cTn id="41" dur="770" decel="100000"/>
                                        <p:tgtEl>
                                          <p:spTgt spid="1813510"/>
                                        </p:tgtEl>
                                      </p:cBhvr>
                                      <p:from x="10000" y="10000"/>
                                      <p:to x="200000" y="450000"/>
                                    </p:animScale>
                                    <p:animScale>
                                      <p:cBhvr>
                                        <p:cTn id="42" dur="1230" accel="100000" fill="hold">
                                          <p:stCondLst>
                                            <p:cond delay="770"/>
                                          </p:stCondLst>
                                        </p:cTn>
                                        <p:tgtEl>
                                          <p:spTgt spid="1813510"/>
                                        </p:tgtEl>
                                      </p:cBhvr>
                                      <p:from x="200000" y="450000"/>
                                      <p:to x="100000" y="100000"/>
                                    </p:animScale>
                                    <p:set>
                                      <p:cBhvr>
                                        <p:cTn id="43" dur="770" fill="hold"/>
                                        <p:tgtEl>
                                          <p:spTgt spid="1813510"/>
                                        </p:tgtEl>
                                        <p:attrNameLst>
                                          <p:attrName>ppt_x</p:attrName>
                                        </p:attrNameLst>
                                      </p:cBhvr>
                                      <p:to>
                                        <p:strVal val="(0.5)"/>
                                      </p:to>
                                    </p:set>
                                    <p:anim from="(0.5)" to="(#ppt_x)" calcmode="lin" valueType="num">
                                      <p:cBhvr>
                                        <p:cTn id="44" dur="1230" accel="100000" fill="hold">
                                          <p:stCondLst>
                                            <p:cond delay="770"/>
                                          </p:stCondLst>
                                        </p:cTn>
                                        <p:tgtEl>
                                          <p:spTgt spid="1813510"/>
                                        </p:tgtEl>
                                        <p:attrNameLst>
                                          <p:attrName>ppt_x</p:attrName>
                                        </p:attrNameLst>
                                      </p:cBhvr>
                                    </p:anim>
                                    <p:set>
                                      <p:cBhvr>
                                        <p:cTn id="45" dur="770" fill="hold"/>
                                        <p:tgtEl>
                                          <p:spTgt spid="1813510"/>
                                        </p:tgtEl>
                                        <p:attrNameLst>
                                          <p:attrName>ppt_y</p:attrName>
                                        </p:attrNameLst>
                                      </p:cBhvr>
                                      <p:to>
                                        <p:strVal val="(#ppt_y+0.4)"/>
                                      </p:to>
                                    </p:set>
                                    <p:anim from="(#ppt_y+0.4)" to="(#ppt_y)" calcmode="lin" valueType="num">
                                      <p:cBhvr>
                                        <p:cTn id="46" dur="1230" accel="100000" fill="hold">
                                          <p:stCondLst>
                                            <p:cond delay="770"/>
                                          </p:stCondLst>
                                        </p:cTn>
                                        <p:tgtEl>
                                          <p:spTgt spid="1813510"/>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3507" grpId="0" animBg="1"/>
      <p:bldP spid="1813508" grpId="0" animBg="1"/>
      <p:bldP spid="1813509" grpId="0" animBg="1"/>
      <p:bldP spid="181351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投影片編號版面配置區 4"/>
          <p:cNvSpPr>
            <a:spLocks noGrp="1"/>
          </p:cNvSpPr>
          <p:nvPr>
            <p:ph type="sldNum" sz="quarter" idx="12"/>
          </p:nvPr>
        </p:nvSpPr>
        <p:spPr/>
        <p:txBody>
          <a:bodyPr/>
          <a:lstStyle/>
          <a:p>
            <a:pPr>
              <a:defRPr/>
            </a:pPr>
            <a:fld id="{4F1833C2-C6F1-4546-A3FE-B245E0260F99}" type="slidenum">
              <a:rPr lang="en-US" altLang="zh-TW"/>
              <a:pPr>
                <a:defRPr/>
              </a:pPr>
              <a:t>16</a:t>
            </a:fld>
            <a:endParaRPr lang="en-US" altLang="zh-TW"/>
          </a:p>
        </p:txBody>
      </p:sp>
      <p:sp>
        <p:nvSpPr>
          <p:cNvPr id="2077698" name="Rectangle 2"/>
          <p:cNvSpPr>
            <a:spLocks noGrp="1" noChangeArrowheads="1"/>
          </p:cNvSpPr>
          <p:nvPr>
            <p:ph type="title"/>
          </p:nvPr>
        </p:nvSpPr>
        <p:spPr>
          <a:xfrm>
            <a:off x="476250" y="142875"/>
            <a:ext cx="8229600" cy="1143000"/>
          </a:xfrm>
        </p:spPr>
        <p:txBody>
          <a:bodyPr/>
          <a:lstStyle/>
          <a:p>
            <a:pPr eaLnBrk="1" hangingPunct="1">
              <a:defRPr/>
            </a:pPr>
            <a:r>
              <a:rPr lang="zh-TW" altLang="en-US" smtClean="0"/>
              <a:t>關鍵缺口知識分析</a:t>
            </a:r>
          </a:p>
        </p:txBody>
      </p:sp>
      <p:sp>
        <p:nvSpPr>
          <p:cNvPr id="2077699" name="Rectangle 3"/>
          <p:cNvSpPr>
            <a:spLocks noChangeArrowheads="1"/>
          </p:cNvSpPr>
          <p:nvPr/>
        </p:nvSpPr>
        <p:spPr bwMode="auto">
          <a:xfrm>
            <a:off x="2898775" y="1501775"/>
            <a:ext cx="1889125" cy="1709738"/>
          </a:xfrm>
          <a:prstGeom prst="rect">
            <a:avLst/>
          </a:prstGeom>
          <a:solidFill>
            <a:schemeClr val="accent1"/>
          </a:solidFill>
          <a:ln w="9525">
            <a:solidFill>
              <a:schemeClr val="tx1"/>
            </a:solidFill>
            <a:miter lim="800000"/>
            <a:headEnd/>
            <a:tailEnd/>
          </a:ln>
        </p:spPr>
        <p:txBody>
          <a:bodyPr wrap="none" anchor="ctr"/>
          <a:lstStyle/>
          <a:p>
            <a:pPr algn="ctr"/>
            <a:r>
              <a:rPr lang="zh-TW" altLang="en-US" sz="2800" b="1">
                <a:ea typeface="標楷體" pitchFamily="65" charset="-120"/>
              </a:rPr>
              <a:t>次要建立</a:t>
            </a:r>
          </a:p>
        </p:txBody>
      </p:sp>
      <p:sp>
        <p:nvSpPr>
          <p:cNvPr id="2077700" name="Rectangle 4"/>
          <p:cNvSpPr>
            <a:spLocks noChangeArrowheads="1"/>
          </p:cNvSpPr>
          <p:nvPr/>
        </p:nvSpPr>
        <p:spPr bwMode="auto">
          <a:xfrm>
            <a:off x="4787900" y="1501775"/>
            <a:ext cx="1889125" cy="1709738"/>
          </a:xfrm>
          <a:prstGeom prst="rect">
            <a:avLst/>
          </a:prstGeom>
          <a:solidFill>
            <a:srgbClr val="008000"/>
          </a:solidFill>
          <a:ln w="9525">
            <a:solidFill>
              <a:schemeClr val="tx1"/>
            </a:solidFill>
            <a:miter lim="800000"/>
            <a:headEnd/>
            <a:tailEnd/>
          </a:ln>
        </p:spPr>
        <p:txBody>
          <a:bodyPr wrap="none" anchor="ctr"/>
          <a:lstStyle/>
          <a:p>
            <a:pPr algn="ctr"/>
            <a:r>
              <a:rPr lang="zh-TW" altLang="en-US" sz="2800" b="1">
                <a:ea typeface="標楷體" pitchFamily="65" charset="-120"/>
              </a:rPr>
              <a:t>配合建立</a:t>
            </a:r>
          </a:p>
        </p:txBody>
      </p:sp>
      <p:sp>
        <p:nvSpPr>
          <p:cNvPr id="2077701" name="Rectangle 5"/>
          <p:cNvSpPr>
            <a:spLocks noChangeArrowheads="1"/>
          </p:cNvSpPr>
          <p:nvPr/>
        </p:nvSpPr>
        <p:spPr bwMode="auto">
          <a:xfrm>
            <a:off x="2898775" y="3213100"/>
            <a:ext cx="1889125" cy="1709738"/>
          </a:xfrm>
          <a:prstGeom prst="rect">
            <a:avLst/>
          </a:prstGeom>
          <a:solidFill>
            <a:srgbClr val="FF3300"/>
          </a:solidFill>
          <a:ln w="9525">
            <a:solidFill>
              <a:schemeClr val="tx1"/>
            </a:solidFill>
            <a:miter lim="800000"/>
            <a:headEnd/>
            <a:tailEnd/>
          </a:ln>
        </p:spPr>
        <p:txBody>
          <a:bodyPr wrap="none" anchor="ctr"/>
          <a:lstStyle/>
          <a:p>
            <a:pPr algn="ctr"/>
            <a:r>
              <a:rPr lang="zh-TW" altLang="en-US" sz="2800" b="1">
                <a:solidFill>
                  <a:schemeClr val="bg2"/>
                </a:solidFill>
                <a:ea typeface="標楷體" pitchFamily="65" charset="-120"/>
              </a:rPr>
              <a:t>優先建立</a:t>
            </a:r>
          </a:p>
        </p:txBody>
      </p:sp>
      <p:sp>
        <p:nvSpPr>
          <p:cNvPr id="2077702" name="Rectangle 6"/>
          <p:cNvSpPr>
            <a:spLocks noChangeArrowheads="1"/>
          </p:cNvSpPr>
          <p:nvPr/>
        </p:nvSpPr>
        <p:spPr bwMode="auto">
          <a:xfrm>
            <a:off x="4787900" y="3213100"/>
            <a:ext cx="1889125" cy="1709738"/>
          </a:xfrm>
          <a:prstGeom prst="rect">
            <a:avLst/>
          </a:prstGeom>
          <a:solidFill>
            <a:schemeClr val="accent1"/>
          </a:solidFill>
          <a:ln w="9525">
            <a:solidFill>
              <a:schemeClr val="tx1"/>
            </a:solidFill>
            <a:miter lim="800000"/>
            <a:headEnd/>
            <a:tailEnd/>
          </a:ln>
        </p:spPr>
        <p:txBody>
          <a:bodyPr wrap="none" anchor="ctr"/>
          <a:lstStyle/>
          <a:p>
            <a:pPr algn="ctr"/>
            <a:r>
              <a:rPr lang="zh-TW" altLang="en-US" sz="2800" b="1">
                <a:ea typeface="標楷體" pitchFamily="65" charset="-120"/>
              </a:rPr>
              <a:t>次要建立</a:t>
            </a:r>
          </a:p>
        </p:txBody>
      </p:sp>
      <p:sp>
        <p:nvSpPr>
          <p:cNvPr id="239624" name="Text Box 7"/>
          <p:cNvSpPr txBox="1">
            <a:spLocks noChangeArrowheads="1"/>
          </p:cNvSpPr>
          <p:nvPr/>
        </p:nvSpPr>
        <p:spPr bwMode="auto">
          <a:xfrm>
            <a:off x="3708400" y="5300663"/>
            <a:ext cx="2317750" cy="457200"/>
          </a:xfrm>
          <a:prstGeom prst="rect">
            <a:avLst/>
          </a:prstGeom>
          <a:solidFill>
            <a:srgbClr val="CC9900"/>
          </a:solidFill>
          <a:ln w="9525">
            <a:noFill/>
            <a:miter lim="800000"/>
            <a:headEnd/>
            <a:tailEnd/>
          </a:ln>
        </p:spPr>
        <p:txBody>
          <a:bodyPr wrap="none">
            <a:spAutoFit/>
          </a:bodyPr>
          <a:lstStyle/>
          <a:p>
            <a:r>
              <a:rPr lang="zh-TW" altLang="en-US" sz="2400" b="1">
                <a:ea typeface="標楷體" pitchFamily="65" charset="-120"/>
              </a:rPr>
              <a:t>知識的建立成本</a:t>
            </a:r>
          </a:p>
        </p:txBody>
      </p:sp>
      <p:sp>
        <p:nvSpPr>
          <p:cNvPr id="239625" name="Text Box 8"/>
          <p:cNvSpPr txBox="1">
            <a:spLocks noChangeArrowheads="1"/>
          </p:cNvSpPr>
          <p:nvPr/>
        </p:nvSpPr>
        <p:spPr bwMode="auto">
          <a:xfrm>
            <a:off x="6148388" y="5021263"/>
            <a:ext cx="488950" cy="457200"/>
          </a:xfrm>
          <a:prstGeom prst="rect">
            <a:avLst/>
          </a:prstGeom>
          <a:noFill/>
          <a:ln w="9525">
            <a:noFill/>
            <a:miter lim="800000"/>
            <a:headEnd/>
            <a:tailEnd/>
          </a:ln>
        </p:spPr>
        <p:txBody>
          <a:bodyPr wrap="none">
            <a:spAutoFit/>
          </a:bodyPr>
          <a:lstStyle/>
          <a:p>
            <a:r>
              <a:rPr lang="zh-TW" altLang="en-US" sz="2400">
                <a:ea typeface="標楷體" pitchFamily="65" charset="-120"/>
              </a:rPr>
              <a:t>高</a:t>
            </a:r>
          </a:p>
        </p:txBody>
      </p:sp>
      <p:sp>
        <p:nvSpPr>
          <p:cNvPr id="239626" name="Text Box 9"/>
          <p:cNvSpPr txBox="1">
            <a:spLocks noChangeArrowheads="1"/>
          </p:cNvSpPr>
          <p:nvPr/>
        </p:nvSpPr>
        <p:spPr bwMode="auto">
          <a:xfrm>
            <a:off x="3043238" y="5021263"/>
            <a:ext cx="488950" cy="457200"/>
          </a:xfrm>
          <a:prstGeom prst="rect">
            <a:avLst/>
          </a:prstGeom>
          <a:noFill/>
          <a:ln w="9525">
            <a:noFill/>
            <a:miter lim="800000"/>
            <a:headEnd/>
            <a:tailEnd/>
          </a:ln>
        </p:spPr>
        <p:txBody>
          <a:bodyPr wrap="none">
            <a:spAutoFit/>
          </a:bodyPr>
          <a:lstStyle/>
          <a:p>
            <a:r>
              <a:rPr lang="zh-TW" altLang="en-US" sz="2400">
                <a:ea typeface="標楷體" pitchFamily="65" charset="-120"/>
              </a:rPr>
              <a:t>低</a:t>
            </a:r>
          </a:p>
        </p:txBody>
      </p:sp>
      <p:sp>
        <p:nvSpPr>
          <p:cNvPr id="239627" name="Text Box 10"/>
          <p:cNvSpPr txBox="1">
            <a:spLocks noChangeArrowheads="1"/>
          </p:cNvSpPr>
          <p:nvPr/>
        </p:nvSpPr>
        <p:spPr bwMode="auto">
          <a:xfrm>
            <a:off x="1908175" y="2060575"/>
            <a:ext cx="488950" cy="2282825"/>
          </a:xfrm>
          <a:prstGeom prst="rect">
            <a:avLst/>
          </a:prstGeom>
          <a:solidFill>
            <a:srgbClr val="800000"/>
          </a:solidFill>
          <a:ln w="9525">
            <a:noFill/>
            <a:miter lim="800000"/>
            <a:headEnd/>
            <a:tailEnd/>
          </a:ln>
        </p:spPr>
        <p:txBody>
          <a:bodyPr wrap="none">
            <a:spAutoFit/>
          </a:bodyPr>
          <a:lstStyle/>
          <a:p>
            <a:r>
              <a:rPr lang="zh-TW" altLang="en-US" sz="2400" b="1">
                <a:ea typeface="標楷體" pitchFamily="65" charset="-120"/>
              </a:rPr>
              <a:t>知</a:t>
            </a:r>
          </a:p>
          <a:p>
            <a:r>
              <a:rPr lang="zh-TW" altLang="en-US" sz="2400" b="1">
                <a:ea typeface="標楷體" pitchFamily="65" charset="-120"/>
              </a:rPr>
              <a:t>識</a:t>
            </a:r>
          </a:p>
          <a:p>
            <a:r>
              <a:rPr kumimoji="0" lang="zh-TW" altLang="en-US" sz="2400" b="1">
                <a:ea typeface="標楷體" pitchFamily="65" charset="-120"/>
              </a:rPr>
              <a:t>的</a:t>
            </a:r>
          </a:p>
          <a:p>
            <a:r>
              <a:rPr lang="zh-TW" altLang="en-US" sz="2400" b="1">
                <a:ea typeface="標楷體" pitchFamily="65" charset="-120"/>
              </a:rPr>
              <a:t>複</a:t>
            </a:r>
          </a:p>
          <a:p>
            <a:r>
              <a:rPr lang="zh-TW" altLang="en-US" sz="2400" b="1">
                <a:ea typeface="標楷體" pitchFamily="65" charset="-120"/>
              </a:rPr>
              <a:t>雜</a:t>
            </a:r>
          </a:p>
          <a:p>
            <a:r>
              <a:rPr lang="zh-TW" altLang="en-US" sz="2400" b="1">
                <a:ea typeface="標楷體" pitchFamily="65" charset="-120"/>
              </a:rPr>
              <a:t>度</a:t>
            </a:r>
          </a:p>
        </p:txBody>
      </p:sp>
      <p:sp>
        <p:nvSpPr>
          <p:cNvPr id="239628" name="Text Box 11"/>
          <p:cNvSpPr txBox="1">
            <a:spLocks noChangeArrowheads="1"/>
          </p:cNvSpPr>
          <p:nvPr/>
        </p:nvSpPr>
        <p:spPr bwMode="auto">
          <a:xfrm>
            <a:off x="2266950" y="1557338"/>
            <a:ext cx="488950" cy="457200"/>
          </a:xfrm>
          <a:prstGeom prst="rect">
            <a:avLst/>
          </a:prstGeom>
          <a:noFill/>
          <a:ln w="9525">
            <a:noFill/>
            <a:miter lim="800000"/>
            <a:headEnd/>
            <a:tailEnd/>
          </a:ln>
        </p:spPr>
        <p:txBody>
          <a:bodyPr wrap="none">
            <a:spAutoFit/>
          </a:bodyPr>
          <a:lstStyle/>
          <a:p>
            <a:r>
              <a:rPr lang="zh-TW" altLang="en-US" sz="2400">
                <a:ea typeface="標楷體" pitchFamily="65" charset="-120"/>
              </a:rPr>
              <a:t>高</a:t>
            </a:r>
          </a:p>
        </p:txBody>
      </p:sp>
      <p:sp>
        <p:nvSpPr>
          <p:cNvPr id="239629" name="Text Box 12"/>
          <p:cNvSpPr txBox="1">
            <a:spLocks noChangeArrowheads="1"/>
          </p:cNvSpPr>
          <p:nvPr/>
        </p:nvSpPr>
        <p:spPr bwMode="auto">
          <a:xfrm>
            <a:off x="2268538" y="4292600"/>
            <a:ext cx="488950" cy="457200"/>
          </a:xfrm>
          <a:prstGeom prst="rect">
            <a:avLst/>
          </a:prstGeom>
          <a:noFill/>
          <a:ln w="9525">
            <a:noFill/>
            <a:miter lim="800000"/>
            <a:headEnd/>
            <a:tailEnd/>
          </a:ln>
        </p:spPr>
        <p:txBody>
          <a:bodyPr wrap="none">
            <a:spAutoFit/>
          </a:bodyPr>
          <a:lstStyle/>
          <a:p>
            <a:r>
              <a:rPr lang="zh-TW" altLang="en-US" sz="2400">
                <a:ea typeface="標楷體" pitchFamily="65" charset="-120"/>
              </a:rPr>
              <a:t>低</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77701"/>
                                        </p:tgtEl>
                                        <p:attrNameLst>
                                          <p:attrName>style.visibility</p:attrName>
                                        </p:attrNameLst>
                                      </p:cBhvr>
                                      <p:to>
                                        <p:strVal val="visible"/>
                                      </p:to>
                                    </p:set>
                                    <p:anim calcmode="lin" valueType="num">
                                      <p:cBhvr additive="base">
                                        <p:cTn id="7" dur="500" fill="hold"/>
                                        <p:tgtEl>
                                          <p:spTgt spid="2077701"/>
                                        </p:tgtEl>
                                        <p:attrNameLst>
                                          <p:attrName>ppt_x</p:attrName>
                                        </p:attrNameLst>
                                      </p:cBhvr>
                                      <p:tavLst>
                                        <p:tav tm="0">
                                          <p:val>
                                            <p:strVal val="#ppt_x"/>
                                          </p:val>
                                        </p:tav>
                                        <p:tav tm="100000">
                                          <p:val>
                                            <p:strVal val="#ppt_x"/>
                                          </p:val>
                                        </p:tav>
                                      </p:tavLst>
                                    </p:anim>
                                    <p:anim calcmode="lin" valueType="num">
                                      <p:cBhvr additive="base">
                                        <p:cTn id="8" dur="500" fill="hold"/>
                                        <p:tgtEl>
                                          <p:spTgt spid="207770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77699"/>
                                        </p:tgtEl>
                                        <p:attrNameLst>
                                          <p:attrName>style.visibility</p:attrName>
                                        </p:attrNameLst>
                                      </p:cBhvr>
                                      <p:to>
                                        <p:strVal val="visible"/>
                                      </p:to>
                                    </p:set>
                                    <p:anim calcmode="lin" valueType="num">
                                      <p:cBhvr additive="base">
                                        <p:cTn id="13" dur="500" fill="hold"/>
                                        <p:tgtEl>
                                          <p:spTgt spid="2077699"/>
                                        </p:tgtEl>
                                        <p:attrNameLst>
                                          <p:attrName>ppt_x</p:attrName>
                                        </p:attrNameLst>
                                      </p:cBhvr>
                                      <p:tavLst>
                                        <p:tav tm="0">
                                          <p:val>
                                            <p:strVal val="#ppt_x"/>
                                          </p:val>
                                        </p:tav>
                                        <p:tav tm="100000">
                                          <p:val>
                                            <p:strVal val="#ppt_x"/>
                                          </p:val>
                                        </p:tav>
                                      </p:tavLst>
                                    </p:anim>
                                    <p:anim calcmode="lin" valueType="num">
                                      <p:cBhvr additive="base">
                                        <p:cTn id="14" dur="500" fill="hold"/>
                                        <p:tgtEl>
                                          <p:spTgt spid="2077699"/>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077702"/>
                                        </p:tgtEl>
                                        <p:attrNameLst>
                                          <p:attrName>style.visibility</p:attrName>
                                        </p:attrNameLst>
                                      </p:cBhvr>
                                      <p:to>
                                        <p:strVal val="visible"/>
                                      </p:to>
                                    </p:set>
                                    <p:anim calcmode="lin" valueType="num">
                                      <p:cBhvr additive="base">
                                        <p:cTn id="17" dur="500" fill="hold"/>
                                        <p:tgtEl>
                                          <p:spTgt spid="2077702"/>
                                        </p:tgtEl>
                                        <p:attrNameLst>
                                          <p:attrName>ppt_x</p:attrName>
                                        </p:attrNameLst>
                                      </p:cBhvr>
                                      <p:tavLst>
                                        <p:tav tm="0">
                                          <p:val>
                                            <p:strVal val="#ppt_x"/>
                                          </p:val>
                                        </p:tav>
                                        <p:tav tm="100000">
                                          <p:val>
                                            <p:strVal val="#ppt_x"/>
                                          </p:val>
                                        </p:tav>
                                      </p:tavLst>
                                    </p:anim>
                                    <p:anim calcmode="lin" valueType="num">
                                      <p:cBhvr additive="base">
                                        <p:cTn id="18" dur="500" fill="hold"/>
                                        <p:tgtEl>
                                          <p:spTgt spid="207770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3" fill="hold" grpId="0" nodeType="clickEffect">
                                  <p:stCondLst>
                                    <p:cond delay="0"/>
                                  </p:stCondLst>
                                  <p:childTnLst>
                                    <p:set>
                                      <p:cBhvr>
                                        <p:cTn id="22" dur="1" fill="hold">
                                          <p:stCondLst>
                                            <p:cond delay="0"/>
                                          </p:stCondLst>
                                        </p:cTn>
                                        <p:tgtEl>
                                          <p:spTgt spid="2077700"/>
                                        </p:tgtEl>
                                        <p:attrNameLst>
                                          <p:attrName>style.visibility</p:attrName>
                                        </p:attrNameLst>
                                      </p:cBhvr>
                                      <p:to>
                                        <p:strVal val="visible"/>
                                      </p:to>
                                    </p:set>
                                    <p:anim calcmode="lin" valueType="num">
                                      <p:cBhvr additive="base">
                                        <p:cTn id="23" dur="500" fill="hold"/>
                                        <p:tgtEl>
                                          <p:spTgt spid="2077700"/>
                                        </p:tgtEl>
                                        <p:attrNameLst>
                                          <p:attrName>ppt_x</p:attrName>
                                        </p:attrNameLst>
                                      </p:cBhvr>
                                      <p:tavLst>
                                        <p:tav tm="0">
                                          <p:val>
                                            <p:strVal val="1+#ppt_w/2"/>
                                          </p:val>
                                        </p:tav>
                                        <p:tav tm="100000">
                                          <p:val>
                                            <p:strVal val="#ppt_x"/>
                                          </p:val>
                                        </p:tav>
                                      </p:tavLst>
                                    </p:anim>
                                    <p:anim calcmode="lin" valueType="num">
                                      <p:cBhvr additive="base">
                                        <p:cTn id="24" dur="500" fill="hold"/>
                                        <p:tgtEl>
                                          <p:spTgt spid="207770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7699" grpId="0" animBg="1"/>
      <p:bldP spid="2077700" grpId="0" animBg="1"/>
      <p:bldP spid="2077701" grpId="0" animBg="1"/>
      <p:bldP spid="207770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投影片編號版面配置區 5"/>
          <p:cNvSpPr>
            <a:spLocks noGrp="1"/>
          </p:cNvSpPr>
          <p:nvPr>
            <p:ph type="sldNum" sz="quarter" idx="12"/>
          </p:nvPr>
        </p:nvSpPr>
        <p:spPr/>
        <p:txBody>
          <a:bodyPr/>
          <a:lstStyle/>
          <a:p>
            <a:pPr>
              <a:defRPr/>
            </a:pPr>
            <a:fld id="{3AE10B21-B8C4-4D66-8FCE-ED0AC9F33889}" type="slidenum">
              <a:rPr lang="en-US" altLang="zh-TW"/>
              <a:pPr>
                <a:defRPr/>
              </a:pPr>
              <a:t>17</a:t>
            </a:fld>
            <a:endParaRPr lang="en-US" altLang="zh-TW"/>
          </a:p>
        </p:txBody>
      </p:sp>
      <p:sp>
        <p:nvSpPr>
          <p:cNvPr id="1513474" name="Rectangle 2"/>
          <p:cNvSpPr>
            <a:spLocks noGrp="1" noChangeArrowheads="1"/>
          </p:cNvSpPr>
          <p:nvPr>
            <p:ph type="title"/>
          </p:nvPr>
        </p:nvSpPr>
        <p:spPr>
          <a:xfrm>
            <a:off x="179388" y="0"/>
            <a:ext cx="8518525" cy="1143000"/>
          </a:xfrm>
        </p:spPr>
        <p:txBody>
          <a:bodyPr/>
          <a:lstStyle/>
          <a:p>
            <a:pPr eaLnBrk="1" hangingPunct="1">
              <a:defRPr/>
            </a:pPr>
            <a:r>
              <a:rPr lang="zh-TW" altLang="en-US" smtClean="0"/>
              <a:t>知識缺口與知識的定義、獲取與創造</a:t>
            </a:r>
          </a:p>
        </p:txBody>
      </p:sp>
      <p:sp>
        <p:nvSpPr>
          <p:cNvPr id="240644" name="Rectangle 5"/>
          <p:cNvSpPr>
            <a:spLocks noChangeArrowheads="1"/>
          </p:cNvSpPr>
          <p:nvPr/>
        </p:nvSpPr>
        <p:spPr bwMode="auto">
          <a:xfrm>
            <a:off x="1981200" y="1758950"/>
            <a:ext cx="573088" cy="4260850"/>
          </a:xfrm>
          <a:prstGeom prst="rect">
            <a:avLst/>
          </a:prstGeom>
          <a:gradFill rotWithShape="0">
            <a:gsLst>
              <a:gs pos="0">
                <a:srgbClr val="9999FF"/>
              </a:gs>
              <a:gs pos="50000">
                <a:srgbClr val="CCCCFF"/>
              </a:gs>
              <a:gs pos="100000">
                <a:srgbClr val="9999FF"/>
              </a:gs>
            </a:gsLst>
            <a:lin ang="5400000" scaled="1"/>
          </a:gradFill>
          <a:ln w="9525">
            <a:noFill/>
            <a:miter lim="800000"/>
            <a:headEnd/>
            <a:tailEnd/>
          </a:ln>
        </p:spPr>
        <p:txBody>
          <a:bodyPr vert="eaVert" wrap="none" lIns="92075" tIns="46038" rIns="92075" bIns="46038" anchor="ctr"/>
          <a:lstStyle/>
          <a:p>
            <a:pPr algn="ctr">
              <a:lnSpc>
                <a:spcPct val="120000"/>
              </a:lnSpc>
              <a:spcBef>
                <a:spcPct val="20000"/>
              </a:spcBef>
              <a:buFont typeface="Wingdings" pitchFamily="2" charset="2"/>
              <a:buNone/>
            </a:pPr>
            <a:r>
              <a:rPr lang="zh-TW" altLang="en-US" sz="2000" b="1">
                <a:solidFill>
                  <a:schemeClr val="bg2"/>
                </a:solidFill>
                <a:latin typeface="Times New Roman" pitchFamily="18" charset="0"/>
                <a:ea typeface="標楷體" pitchFamily="65" charset="-120"/>
              </a:rPr>
              <a:t>策略上需要的知識</a:t>
            </a:r>
          </a:p>
        </p:txBody>
      </p:sp>
      <p:grpSp>
        <p:nvGrpSpPr>
          <p:cNvPr id="2" name="Group 25"/>
          <p:cNvGrpSpPr>
            <a:grpSpLocks/>
          </p:cNvGrpSpPr>
          <p:nvPr/>
        </p:nvGrpSpPr>
        <p:grpSpPr bwMode="auto">
          <a:xfrm>
            <a:off x="3505200" y="1676400"/>
            <a:ext cx="4572000" cy="1474788"/>
            <a:chOff x="2208" y="1056"/>
            <a:chExt cx="2880" cy="929"/>
          </a:xfrm>
        </p:grpSpPr>
        <p:sp>
          <p:nvSpPr>
            <p:cNvPr id="240661" name="Text Box 4"/>
            <p:cNvSpPr txBox="1">
              <a:spLocks noChangeArrowheads="1"/>
            </p:cNvSpPr>
            <p:nvPr/>
          </p:nvSpPr>
          <p:spPr bwMode="auto">
            <a:xfrm>
              <a:off x="3936" y="1341"/>
              <a:ext cx="1152" cy="288"/>
            </a:xfrm>
            <a:prstGeom prst="rect">
              <a:avLst/>
            </a:prstGeom>
            <a:noFill/>
            <a:ln w="9525">
              <a:noFill/>
              <a:miter lim="800000"/>
              <a:headEnd/>
              <a:tailEnd/>
            </a:ln>
          </p:spPr>
          <p:txBody>
            <a:bodyPr lIns="92075" tIns="46038" rIns="92075" bIns="46038">
              <a:spAutoFit/>
            </a:bodyPr>
            <a:lstStyle/>
            <a:p>
              <a:pPr algn="ctr">
                <a:lnSpc>
                  <a:spcPct val="120000"/>
                </a:lnSpc>
                <a:spcBef>
                  <a:spcPct val="50000"/>
                </a:spcBef>
                <a:buFont typeface="Wingdings" pitchFamily="2" charset="2"/>
                <a:buNone/>
              </a:pPr>
              <a:r>
                <a:rPr lang="en-US" altLang="zh-TW" sz="2000" b="1">
                  <a:solidFill>
                    <a:srgbClr val="FF5050"/>
                  </a:solidFill>
                  <a:latin typeface="Times New Roman" pitchFamily="18" charset="0"/>
                  <a:ea typeface="標楷體" pitchFamily="65" charset="-120"/>
                </a:rPr>
                <a:t> </a:t>
              </a:r>
              <a:r>
                <a:rPr lang="zh-TW" altLang="en-US" sz="2000" b="1">
                  <a:solidFill>
                    <a:srgbClr val="FF5050"/>
                  </a:solidFill>
                  <a:latin typeface="Times New Roman" pitchFamily="18" charset="0"/>
                  <a:ea typeface="標楷體" pitchFamily="65" charset="-120"/>
                </a:rPr>
                <a:t>自行創造</a:t>
              </a:r>
            </a:p>
          </p:txBody>
        </p:sp>
        <p:sp>
          <p:nvSpPr>
            <p:cNvPr id="240662" name="Rectangle 10"/>
            <p:cNvSpPr>
              <a:spLocks noChangeArrowheads="1"/>
            </p:cNvSpPr>
            <p:nvPr/>
          </p:nvSpPr>
          <p:spPr bwMode="auto">
            <a:xfrm>
              <a:off x="3363" y="1056"/>
              <a:ext cx="309" cy="929"/>
            </a:xfrm>
            <a:prstGeom prst="rect">
              <a:avLst/>
            </a:prstGeom>
            <a:solidFill>
              <a:srgbClr val="FF5050"/>
            </a:solidFill>
            <a:ln w="9525">
              <a:noFill/>
              <a:miter lim="800000"/>
              <a:headEnd/>
              <a:tailEnd/>
            </a:ln>
          </p:spPr>
          <p:txBody>
            <a:bodyPr vert="eaVert" wrap="none" lIns="92075" tIns="46038" rIns="92075" bIns="46038" anchor="ctr"/>
            <a:lstStyle/>
            <a:p>
              <a:pPr algn="ctr">
                <a:lnSpc>
                  <a:spcPct val="120000"/>
                </a:lnSpc>
                <a:spcBef>
                  <a:spcPct val="20000"/>
                </a:spcBef>
                <a:buFont typeface="Wingdings" pitchFamily="2" charset="2"/>
                <a:buNone/>
              </a:pPr>
              <a:r>
                <a:rPr lang="zh-TW" altLang="en-US" sz="1600">
                  <a:solidFill>
                    <a:schemeClr val="bg2"/>
                  </a:solidFill>
                  <a:latin typeface="Times New Roman" pitchFamily="18" charset="0"/>
                  <a:ea typeface="標楷體" pitchFamily="65" charset="-120"/>
                </a:rPr>
                <a:t>尚未存在的知識</a:t>
              </a:r>
            </a:p>
          </p:txBody>
        </p:sp>
        <p:sp>
          <p:nvSpPr>
            <p:cNvPr id="240663" name="AutoShape 11"/>
            <p:cNvSpPr>
              <a:spLocks noChangeArrowheads="1"/>
            </p:cNvSpPr>
            <p:nvPr/>
          </p:nvSpPr>
          <p:spPr bwMode="auto">
            <a:xfrm>
              <a:off x="3696" y="1440"/>
              <a:ext cx="480" cy="96"/>
            </a:xfrm>
            <a:prstGeom prst="rightArrow">
              <a:avLst>
                <a:gd name="adj1" fmla="val 50000"/>
                <a:gd name="adj2" fmla="val 125000"/>
              </a:avLst>
            </a:prstGeom>
            <a:gradFill rotWithShape="0">
              <a:gsLst>
                <a:gs pos="0">
                  <a:srgbClr val="E3E3E3"/>
                </a:gs>
                <a:gs pos="100000">
                  <a:srgbClr val="969696"/>
                </a:gs>
              </a:gsLst>
              <a:lin ang="0" scaled="1"/>
            </a:gradFill>
            <a:ln w="9525">
              <a:noFill/>
              <a:miter lim="800000"/>
              <a:headEnd/>
              <a:tailEnd/>
            </a:ln>
          </p:spPr>
          <p:txBody>
            <a:bodyPr wrap="none" lIns="92075" tIns="46038" rIns="92075" bIns="46038" anchor="ctr"/>
            <a:lstStyle/>
            <a:p>
              <a:endParaRPr lang="zh-TW" altLang="en-US"/>
            </a:p>
          </p:txBody>
        </p:sp>
        <p:sp>
          <p:nvSpPr>
            <p:cNvPr id="240664" name="AutoShape 14"/>
            <p:cNvSpPr>
              <a:spLocks noChangeArrowheads="1"/>
            </p:cNvSpPr>
            <p:nvPr/>
          </p:nvSpPr>
          <p:spPr bwMode="auto">
            <a:xfrm>
              <a:off x="2784" y="1056"/>
              <a:ext cx="96" cy="288"/>
            </a:xfrm>
            <a:prstGeom prst="upArrow">
              <a:avLst>
                <a:gd name="adj1" fmla="val 50000"/>
                <a:gd name="adj2" fmla="val 75000"/>
              </a:avLst>
            </a:prstGeom>
            <a:gradFill rotWithShape="0">
              <a:gsLst>
                <a:gs pos="0">
                  <a:srgbClr val="969696"/>
                </a:gs>
                <a:gs pos="100000">
                  <a:srgbClr val="DCDCDC"/>
                </a:gs>
              </a:gsLst>
              <a:lin ang="5400000" scaled="1"/>
            </a:gradFill>
            <a:ln w="9525">
              <a:noFill/>
              <a:miter lim="800000"/>
              <a:headEnd/>
              <a:tailEnd/>
            </a:ln>
          </p:spPr>
          <p:txBody>
            <a:bodyPr wrap="none" lIns="92075" tIns="46038" rIns="92075" bIns="46038" anchor="ctr"/>
            <a:lstStyle/>
            <a:p>
              <a:endParaRPr lang="zh-TW" altLang="en-US"/>
            </a:p>
          </p:txBody>
        </p:sp>
        <p:sp>
          <p:nvSpPr>
            <p:cNvPr id="240665" name="AutoShape 16"/>
            <p:cNvSpPr>
              <a:spLocks noChangeArrowheads="1"/>
            </p:cNvSpPr>
            <p:nvPr/>
          </p:nvSpPr>
          <p:spPr bwMode="auto">
            <a:xfrm>
              <a:off x="2784" y="1680"/>
              <a:ext cx="96" cy="288"/>
            </a:xfrm>
            <a:prstGeom prst="downArrow">
              <a:avLst>
                <a:gd name="adj1" fmla="val 50000"/>
                <a:gd name="adj2" fmla="val 75000"/>
              </a:avLst>
            </a:prstGeom>
            <a:gradFill rotWithShape="0">
              <a:gsLst>
                <a:gs pos="0">
                  <a:srgbClr val="DCDCDC"/>
                </a:gs>
                <a:gs pos="100000">
                  <a:srgbClr val="969696"/>
                </a:gs>
              </a:gsLst>
              <a:lin ang="5400000" scaled="1"/>
            </a:gradFill>
            <a:ln w="9525">
              <a:noFill/>
              <a:miter lim="800000"/>
              <a:headEnd/>
              <a:tailEnd/>
            </a:ln>
          </p:spPr>
          <p:txBody>
            <a:bodyPr wrap="none" lIns="92075" tIns="46038" rIns="92075" bIns="46038" anchor="ctr"/>
            <a:lstStyle/>
            <a:p>
              <a:endParaRPr lang="zh-TW" altLang="en-US"/>
            </a:p>
          </p:txBody>
        </p:sp>
        <p:sp>
          <p:nvSpPr>
            <p:cNvPr id="240666" name="Text Box 18"/>
            <p:cNvSpPr txBox="1">
              <a:spLocks noChangeArrowheads="1"/>
            </p:cNvSpPr>
            <p:nvPr/>
          </p:nvSpPr>
          <p:spPr bwMode="auto">
            <a:xfrm>
              <a:off x="2208" y="1344"/>
              <a:ext cx="1200" cy="243"/>
            </a:xfrm>
            <a:prstGeom prst="rect">
              <a:avLst/>
            </a:prstGeom>
            <a:noFill/>
            <a:ln w="9525">
              <a:noFill/>
              <a:miter lim="800000"/>
              <a:headEnd/>
              <a:tailEnd/>
            </a:ln>
          </p:spPr>
          <p:txBody>
            <a:bodyPr lIns="92075" tIns="46038" rIns="92075" bIns="46038">
              <a:spAutoFit/>
            </a:bodyPr>
            <a:lstStyle/>
            <a:p>
              <a:pPr algn="ctr">
                <a:lnSpc>
                  <a:spcPct val="120000"/>
                </a:lnSpc>
                <a:spcBef>
                  <a:spcPct val="50000"/>
                </a:spcBef>
                <a:buFont typeface="Wingdings" pitchFamily="2" charset="2"/>
                <a:buNone/>
              </a:pPr>
              <a:r>
                <a:rPr lang="zh-TW" altLang="en-US" sz="1600">
                  <a:latin typeface="Times New Roman" pitchFamily="18" charset="0"/>
                  <a:ea typeface="標楷體" pitchFamily="65" charset="-120"/>
                </a:rPr>
                <a:t>知識缺口</a:t>
              </a:r>
            </a:p>
          </p:txBody>
        </p:sp>
      </p:grpSp>
      <p:grpSp>
        <p:nvGrpSpPr>
          <p:cNvPr id="3" name="Group 24"/>
          <p:cNvGrpSpPr>
            <a:grpSpLocks/>
          </p:cNvGrpSpPr>
          <p:nvPr/>
        </p:nvGrpSpPr>
        <p:grpSpPr bwMode="auto">
          <a:xfrm>
            <a:off x="2554288" y="3151188"/>
            <a:ext cx="5141912" cy="1393825"/>
            <a:chOff x="1609" y="1985"/>
            <a:chExt cx="3239" cy="878"/>
          </a:xfrm>
        </p:grpSpPr>
        <p:sp>
          <p:nvSpPr>
            <p:cNvPr id="240654" name="Line 6"/>
            <p:cNvSpPr>
              <a:spLocks noChangeShapeType="1"/>
            </p:cNvSpPr>
            <p:nvPr/>
          </p:nvSpPr>
          <p:spPr bwMode="auto">
            <a:xfrm>
              <a:off x="1609" y="1985"/>
              <a:ext cx="3095" cy="0"/>
            </a:xfrm>
            <a:prstGeom prst="line">
              <a:avLst/>
            </a:prstGeom>
            <a:noFill/>
            <a:ln w="12700">
              <a:solidFill>
                <a:schemeClr val="tx2"/>
              </a:solidFill>
              <a:prstDash val="dash"/>
              <a:round/>
              <a:headEnd/>
              <a:tailEnd/>
            </a:ln>
          </p:spPr>
          <p:txBody>
            <a:bodyPr lIns="92075" tIns="46038" rIns="92075" bIns="46038"/>
            <a:lstStyle/>
            <a:p>
              <a:endParaRPr lang="zh-TW" altLang="en-US"/>
            </a:p>
          </p:txBody>
        </p:sp>
        <p:sp>
          <p:nvSpPr>
            <p:cNvPr id="240655" name="Rectangle 9"/>
            <p:cNvSpPr>
              <a:spLocks noChangeArrowheads="1"/>
            </p:cNvSpPr>
            <p:nvPr/>
          </p:nvSpPr>
          <p:spPr bwMode="auto">
            <a:xfrm>
              <a:off x="2692" y="1985"/>
              <a:ext cx="310" cy="878"/>
            </a:xfrm>
            <a:prstGeom prst="rect">
              <a:avLst/>
            </a:prstGeom>
            <a:solidFill>
              <a:srgbClr val="99FF99"/>
            </a:solidFill>
            <a:ln w="9525">
              <a:noFill/>
              <a:miter lim="800000"/>
              <a:headEnd/>
              <a:tailEnd/>
            </a:ln>
          </p:spPr>
          <p:txBody>
            <a:bodyPr vert="eaVert" wrap="none" lIns="92075" tIns="46038" rIns="92075" bIns="46038" anchor="ctr"/>
            <a:lstStyle/>
            <a:p>
              <a:pPr algn="ctr">
                <a:lnSpc>
                  <a:spcPct val="120000"/>
                </a:lnSpc>
                <a:spcBef>
                  <a:spcPct val="20000"/>
                </a:spcBef>
                <a:buFont typeface="Wingdings" pitchFamily="2" charset="2"/>
                <a:buNone/>
              </a:pPr>
              <a:r>
                <a:rPr lang="zh-TW" altLang="en-US" sz="1600">
                  <a:solidFill>
                    <a:schemeClr val="bg2"/>
                  </a:solidFill>
                  <a:latin typeface="Times New Roman" pitchFamily="18" charset="0"/>
                  <a:ea typeface="標楷體" pitchFamily="65" charset="-120"/>
                </a:rPr>
                <a:t>外部存在的知識</a:t>
              </a:r>
            </a:p>
          </p:txBody>
        </p:sp>
        <p:sp>
          <p:nvSpPr>
            <p:cNvPr id="240656" name="AutoShape 12"/>
            <p:cNvSpPr>
              <a:spLocks noChangeArrowheads="1"/>
            </p:cNvSpPr>
            <p:nvPr/>
          </p:nvSpPr>
          <p:spPr bwMode="auto">
            <a:xfrm>
              <a:off x="3024" y="2400"/>
              <a:ext cx="480" cy="96"/>
            </a:xfrm>
            <a:prstGeom prst="rightArrow">
              <a:avLst>
                <a:gd name="adj1" fmla="val 50000"/>
                <a:gd name="adj2" fmla="val 125000"/>
              </a:avLst>
            </a:prstGeom>
            <a:gradFill rotWithShape="0">
              <a:gsLst>
                <a:gs pos="0">
                  <a:srgbClr val="E3E3E3"/>
                </a:gs>
                <a:gs pos="100000">
                  <a:srgbClr val="969696"/>
                </a:gs>
              </a:gsLst>
              <a:lin ang="0" scaled="1"/>
            </a:gradFill>
            <a:ln w="9525">
              <a:noFill/>
              <a:miter lim="800000"/>
              <a:headEnd/>
              <a:tailEnd/>
            </a:ln>
          </p:spPr>
          <p:txBody>
            <a:bodyPr wrap="none" lIns="92075" tIns="46038" rIns="92075" bIns="46038" anchor="ctr"/>
            <a:lstStyle/>
            <a:p>
              <a:endParaRPr lang="zh-TW" altLang="en-US"/>
            </a:p>
          </p:txBody>
        </p:sp>
        <p:sp>
          <p:nvSpPr>
            <p:cNvPr id="240657" name="AutoShape 15"/>
            <p:cNvSpPr>
              <a:spLocks noChangeArrowheads="1"/>
            </p:cNvSpPr>
            <p:nvPr/>
          </p:nvSpPr>
          <p:spPr bwMode="auto">
            <a:xfrm>
              <a:off x="2064" y="2016"/>
              <a:ext cx="96" cy="288"/>
            </a:xfrm>
            <a:prstGeom prst="upArrow">
              <a:avLst>
                <a:gd name="adj1" fmla="val 50000"/>
                <a:gd name="adj2" fmla="val 75000"/>
              </a:avLst>
            </a:prstGeom>
            <a:gradFill rotWithShape="0">
              <a:gsLst>
                <a:gs pos="0">
                  <a:srgbClr val="969696"/>
                </a:gs>
                <a:gs pos="100000">
                  <a:srgbClr val="DCDCDC"/>
                </a:gs>
              </a:gsLst>
              <a:lin ang="5400000" scaled="1"/>
            </a:gradFill>
            <a:ln w="9525">
              <a:noFill/>
              <a:miter lim="800000"/>
              <a:headEnd/>
              <a:tailEnd/>
            </a:ln>
          </p:spPr>
          <p:txBody>
            <a:bodyPr wrap="none" lIns="92075" tIns="46038" rIns="92075" bIns="46038" anchor="ctr"/>
            <a:lstStyle/>
            <a:p>
              <a:endParaRPr lang="zh-TW" altLang="en-US"/>
            </a:p>
          </p:txBody>
        </p:sp>
        <p:sp>
          <p:nvSpPr>
            <p:cNvPr id="240658" name="AutoShape 17"/>
            <p:cNvSpPr>
              <a:spLocks noChangeArrowheads="1"/>
            </p:cNvSpPr>
            <p:nvPr/>
          </p:nvSpPr>
          <p:spPr bwMode="auto">
            <a:xfrm>
              <a:off x="2064" y="2544"/>
              <a:ext cx="96" cy="288"/>
            </a:xfrm>
            <a:prstGeom prst="downArrow">
              <a:avLst>
                <a:gd name="adj1" fmla="val 50000"/>
                <a:gd name="adj2" fmla="val 75000"/>
              </a:avLst>
            </a:prstGeom>
            <a:gradFill rotWithShape="0">
              <a:gsLst>
                <a:gs pos="0">
                  <a:srgbClr val="DCDCDC"/>
                </a:gs>
                <a:gs pos="100000">
                  <a:srgbClr val="969696"/>
                </a:gs>
              </a:gsLst>
              <a:lin ang="5400000" scaled="1"/>
            </a:gradFill>
            <a:ln w="9525">
              <a:noFill/>
              <a:miter lim="800000"/>
              <a:headEnd/>
              <a:tailEnd/>
            </a:ln>
          </p:spPr>
          <p:txBody>
            <a:bodyPr wrap="none" lIns="92075" tIns="46038" rIns="92075" bIns="46038" anchor="ctr"/>
            <a:lstStyle/>
            <a:p>
              <a:endParaRPr lang="zh-TW" altLang="en-US"/>
            </a:p>
          </p:txBody>
        </p:sp>
        <p:sp>
          <p:nvSpPr>
            <p:cNvPr id="240659" name="Text Box 19"/>
            <p:cNvSpPr txBox="1">
              <a:spLocks noChangeArrowheads="1"/>
            </p:cNvSpPr>
            <p:nvPr/>
          </p:nvSpPr>
          <p:spPr bwMode="auto">
            <a:xfrm>
              <a:off x="1728" y="2301"/>
              <a:ext cx="816" cy="243"/>
            </a:xfrm>
            <a:prstGeom prst="rect">
              <a:avLst/>
            </a:prstGeom>
            <a:noFill/>
            <a:ln w="9525">
              <a:noFill/>
              <a:miter lim="800000"/>
              <a:headEnd/>
              <a:tailEnd/>
            </a:ln>
          </p:spPr>
          <p:txBody>
            <a:bodyPr lIns="92075" tIns="46038" rIns="92075" bIns="46038">
              <a:spAutoFit/>
            </a:bodyPr>
            <a:lstStyle/>
            <a:p>
              <a:pPr algn="ctr">
                <a:lnSpc>
                  <a:spcPct val="120000"/>
                </a:lnSpc>
                <a:spcBef>
                  <a:spcPct val="50000"/>
                </a:spcBef>
                <a:buFont typeface="Wingdings" pitchFamily="2" charset="2"/>
                <a:buNone/>
              </a:pPr>
              <a:r>
                <a:rPr lang="zh-TW" altLang="en-US" sz="1600">
                  <a:latin typeface="Times New Roman" pitchFamily="18" charset="0"/>
                  <a:ea typeface="標楷體" pitchFamily="65" charset="-120"/>
                </a:rPr>
                <a:t>知識缺口</a:t>
              </a:r>
            </a:p>
          </p:txBody>
        </p:sp>
        <p:sp>
          <p:nvSpPr>
            <p:cNvPr id="240660" name="Text Box 20"/>
            <p:cNvSpPr txBox="1">
              <a:spLocks noChangeArrowheads="1"/>
            </p:cNvSpPr>
            <p:nvPr/>
          </p:nvSpPr>
          <p:spPr bwMode="auto">
            <a:xfrm>
              <a:off x="3168" y="2304"/>
              <a:ext cx="1680" cy="288"/>
            </a:xfrm>
            <a:prstGeom prst="rect">
              <a:avLst/>
            </a:prstGeom>
            <a:noFill/>
            <a:ln w="9525">
              <a:noFill/>
              <a:miter lim="800000"/>
              <a:headEnd/>
              <a:tailEnd/>
            </a:ln>
          </p:spPr>
          <p:txBody>
            <a:bodyPr lIns="92075" tIns="46038" rIns="92075" bIns="46038">
              <a:spAutoFit/>
            </a:bodyPr>
            <a:lstStyle/>
            <a:p>
              <a:pPr algn="ctr">
                <a:lnSpc>
                  <a:spcPct val="120000"/>
                </a:lnSpc>
                <a:spcBef>
                  <a:spcPct val="50000"/>
                </a:spcBef>
                <a:buFont typeface="Wingdings" pitchFamily="2" charset="2"/>
                <a:buNone/>
              </a:pPr>
              <a:r>
                <a:rPr lang="en-US" altLang="zh-TW" sz="2000" b="1">
                  <a:solidFill>
                    <a:srgbClr val="99FF99"/>
                  </a:solidFill>
                  <a:latin typeface="Times New Roman" pitchFamily="18" charset="0"/>
                  <a:ea typeface="標楷體" pitchFamily="65" charset="-120"/>
                </a:rPr>
                <a:t>    </a:t>
              </a:r>
              <a:r>
                <a:rPr lang="zh-TW" altLang="en-US" sz="2000" b="1">
                  <a:solidFill>
                    <a:srgbClr val="99FF99"/>
                  </a:solidFill>
                  <a:latin typeface="Times New Roman" pitchFamily="18" charset="0"/>
                  <a:ea typeface="標楷體" pitchFamily="65" charset="-120"/>
                </a:rPr>
                <a:t>定義並加以獲取</a:t>
              </a:r>
            </a:p>
          </p:txBody>
        </p:sp>
      </p:grpSp>
      <p:grpSp>
        <p:nvGrpSpPr>
          <p:cNvPr id="4" name="Group 23"/>
          <p:cNvGrpSpPr>
            <a:grpSpLocks/>
          </p:cNvGrpSpPr>
          <p:nvPr/>
        </p:nvGrpSpPr>
        <p:grpSpPr bwMode="auto">
          <a:xfrm>
            <a:off x="2554288" y="4545013"/>
            <a:ext cx="4913312" cy="1474787"/>
            <a:chOff x="1609" y="2863"/>
            <a:chExt cx="3095" cy="929"/>
          </a:xfrm>
        </p:grpSpPr>
        <p:sp>
          <p:nvSpPr>
            <p:cNvPr id="240650" name="Line 7"/>
            <p:cNvSpPr>
              <a:spLocks noChangeShapeType="1"/>
            </p:cNvSpPr>
            <p:nvPr/>
          </p:nvSpPr>
          <p:spPr bwMode="auto">
            <a:xfrm>
              <a:off x="1609" y="2863"/>
              <a:ext cx="3095" cy="0"/>
            </a:xfrm>
            <a:prstGeom prst="line">
              <a:avLst/>
            </a:prstGeom>
            <a:noFill/>
            <a:ln w="12700">
              <a:solidFill>
                <a:schemeClr val="tx2"/>
              </a:solidFill>
              <a:prstDash val="dash"/>
              <a:round/>
              <a:headEnd/>
              <a:tailEnd/>
            </a:ln>
          </p:spPr>
          <p:txBody>
            <a:bodyPr lIns="92075" tIns="46038" rIns="92075" bIns="46038"/>
            <a:lstStyle/>
            <a:p>
              <a:endParaRPr lang="zh-TW" altLang="en-US"/>
            </a:p>
          </p:txBody>
        </p:sp>
        <p:sp>
          <p:nvSpPr>
            <p:cNvPr id="240651" name="Rectangle 8"/>
            <p:cNvSpPr>
              <a:spLocks noChangeArrowheads="1"/>
            </p:cNvSpPr>
            <p:nvPr/>
          </p:nvSpPr>
          <p:spPr bwMode="auto">
            <a:xfrm>
              <a:off x="1970" y="2863"/>
              <a:ext cx="310" cy="929"/>
            </a:xfrm>
            <a:prstGeom prst="rect">
              <a:avLst/>
            </a:prstGeom>
            <a:solidFill>
              <a:srgbClr val="FFFF99"/>
            </a:solidFill>
            <a:ln w="9525">
              <a:noFill/>
              <a:miter lim="800000"/>
              <a:headEnd/>
              <a:tailEnd/>
            </a:ln>
          </p:spPr>
          <p:txBody>
            <a:bodyPr vert="eaVert" wrap="none" lIns="92075" tIns="46038" rIns="92075" bIns="46038" anchor="ctr"/>
            <a:lstStyle/>
            <a:p>
              <a:pPr algn="ctr">
                <a:lnSpc>
                  <a:spcPct val="120000"/>
                </a:lnSpc>
                <a:spcBef>
                  <a:spcPct val="20000"/>
                </a:spcBef>
                <a:buFont typeface="Wingdings" pitchFamily="2" charset="2"/>
                <a:buNone/>
              </a:pPr>
              <a:r>
                <a:rPr lang="zh-TW" altLang="en-US" sz="1600">
                  <a:solidFill>
                    <a:schemeClr val="bg2"/>
                  </a:solidFill>
                  <a:latin typeface="Times New Roman" pitchFamily="18" charset="0"/>
                  <a:ea typeface="標楷體" pitchFamily="65" charset="-120"/>
                </a:rPr>
                <a:t>內部存在的知識</a:t>
              </a:r>
            </a:p>
          </p:txBody>
        </p:sp>
        <p:sp>
          <p:nvSpPr>
            <p:cNvPr id="240652" name="AutoShape 13"/>
            <p:cNvSpPr>
              <a:spLocks noChangeArrowheads="1"/>
            </p:cNvSpPr>
            <p:nvPr/>
          </p:nvSpPr>
          <p:spPr bwMode="auto">
            <a:xfrm>
              <a:off x="2304" y="3312"/>
              <a:ext cx="480" cy="96"/>
            </a:xfrm>
            <a:prstGeom prst="rightArrow">
              <a:avLst>
                <a:gd name="adj1" fmla="val 50000"/>
                <a:gd name="adj2" fmla="val 125000"/>
              </a:avLst>
            </a:prstGeom>
            <a:gradFill rotWithShape="0">
              <a:gsLst>
                <a:gs pos="0">
                  <a:srgbClr val="E3E3E3"/>
                </a:gs>
                <a:gs pos="100000">
                  <a:srgbClr val="969696"/>
                </a:gs>
              </a:gsLst>
              <a:lin ang="0" scaled="1"/>
            </a:gradFill>
            <a:ln w="9525">
              <a:noFill/>
              <a:miter lim="800000"/>
              <a:headEnd/>
              <a:tailEnd/>
            </a:ln>
          </p:spPr>
          <p:txBody>
            <a:bodyPr wrap="none" lIns="92075" tIns="46038" rIns="92075" bIns="46038" anchor="ctr"/>
            <a:lstStyle/>
            <a:p>
              <a:endParaRPr lang="zh-TW" altLang="en-US"/>
            </a:p>
          </p:txBody>
        </p:sp>
        <p:sp>
          <p:nvSpPr>
            <p:cNvPr id="240653" name="Text Box 21"/>
            <p:cNvSpPr txBox="1">
              <a:spLocks noChangeArrowheads="1"/>
            </p:cNvSpPr>
            <p:nvPr/>
          </p:nvSpPr>
          <p:spPr bwMode="auto">
            <a:xfrm>
              <a:off x="2352" y="3213"/>
              <a:ext cx="2160" cy="288"/>
            </a:xfrm>
            <a:prstGeom prst="rect">
              <a:avLst/>
            </a:prstGeom>
            <a:noFill/>
            <a:ln w="9525">
              <a:noFill/>
              <a:miter lim="800000"/>
              <a:headEnd/>
              <a:tailEnd/>
            </a:ln>
          </p:spPr>
          <p:txBody>
            <a:bodyPr lIns="92075" tIns="46038" rIns="92075" bIns="46038">
              <a:spAutoFit/>
            </a:bodyPr>
            <a:lstStyle/>
            <a:p>
              <a:pPr algn="ctr">
                <a:lnSpc>
                  <a:spcPct val="120000"/>
                </a:lnSpc>
                <a:spcBef>
                  <a:spcPct val="50000"/>
                </a:spcBef>
                <a:buFont typeface="Wingdings" pitchFamily="2" charset="2"/>
                <a:buNone/>
              </a:pPr>
              <a:r>
                <a:rPr lang="en-US" altLang="zh-TW" sz="2000" b="1">
                  <a:solidFill>
                    <a:srgbClr val="FFFF99"/>
                  </a:solidFill>
                  <a:latin typeface="Times New Roman" pitchFamily="18" charset="0"/>
                  <a:ea typeface="標楷體" pitchFamily="65" charset="-120"/>
                </a:rPr>
                <a:t>    </a:t>
              </a:r>
              <a:r>
                <a:rPr lang="zh-TW" altLang="en-US" sz="2000" b="1">
                  <a:solidFill>
                    <a:srgbClr val="FFFF99"/>
                  </a:solidFill>
                  <a:latin typeface="Times New Roman" pitchFamily="18" charset="0"/>
                  <a:ea typeface="標楷體" pitchFamily="65" charset="-120"/>
                </a:rPr>
                <a:t>定義並加以充分利用</a:t>
              </a:r>
            </a:p>
          </p:txBody>
        </p:sp>
      </p:grpSp>
      <p:sp>
        <p:nvSpPr>
          <p:cNvPr id="240648" name="Text Box 22"/>
          <p:cNvSpPr txBox="1">
            <a:spLocks noChangeArrowheads="1"/>
          </p:cNvSpPr>
          <p:nvPr/>
        </p:nvSpPr>
        <p:spPr bwMode="auto">
          <a:xfrm>
            <a:off x="3203575" y="6092825"/>
            <a:ext cx="2682875" cy="336550"/>
          </a:xfrm>
          <a:prstGeom prst="rect">
            <a:avLst/>
          </a:prstGeom>
          <a:noFill/>
          <a:ln w="12700">
            <a:noFill/>
            <a:miter lim="800000"/>
            <a:headEnd/>
            <a:tailEnd/>
          </a:ln>
        </p:spPr>
        <p:txBody>
          <a:bodyPr wrap="none">
            <a:spAutoFit/>
          </a:bodyPr>
          <a:lstStyle/>
          <a:p>
            <a:r>
              <a:rPr lang="zh-TW" altLang="en-US" sz="1600">
                <a:latin typeface="Times New Roman" pitchFamily="18" charset="0"/>
                <a:ea typeface="標楷體" pitchFamily="65" charset="-120"/>
              </a:rPr>
              <a:t>資料來源：</a:t>
            </a:r>
            <a:r>
              <a:rPr lang="en-US" altLang="zh-TW" sz="1600">
                <a:latin typeface="Times New Roman" pitchFamily="18" charset="0"/>
                <a:ea typeface="標楷體" pitchFamily="65" charset="-120"/>
              </a:rPr>
              <a:t>Probst et al</a:t>
            </a:r>
            <a:r>
              <a:rPr lang="en-US" altLang="zh-TW" sz="1600"/>
              <a:t>, 2000</a:t>
            </a:r>
          </a:p>
        </p:txBody>
      </p:sp>
      <p:pic>
        <p:nvPicPr>
          <p:cNvPr id="240649" name="Picture 26" descr="j0336717"/>
          <p:cNvPicPr>
            <a:picLocks noGrp="1" noChangeAspect="1" noChangeArrowheads="1" noCrop="1"/>
          </p:cNvPicPr>
          <p:nvPr>
            <p:ph idx="1"/>
          </p:nvPr>
        </p:nvPicPr>
        <p:blipFill>
          <a:blip r:embed="rId2"/>
          <a:srcRect/>
          <a:stretch>
            <a:fillRect/>
          </a:stretch>
        </p:blipFill>
        <p:spPr>
          <a:xfrm>
            <a:off x="7451725" y="5302250"/>
            <a:ext cx="1368425" cy="1036638"/>
          </a:xfr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Bottom)">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slide(fromBottom)">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投影片編號版面配置區 5"/>
          <p:cNvSpPr>
            <a:spLocks noGrp="1"/>
          </p:cNvSpPr>
          <p:nvPr>
            <p:ph type="sldNum" sz="quarter" idx="12"/>
          </p:nvPr>
        </p:nvSpPr>
        <p:spPr/>
        <p:txBody>
          <a:bodyPr/>
          <a:lstStyle/>
          <a:p>
            <a:pPr>
              <a:defRPr/>
            </a:pPr>
            <a:fld id="{FE370C89-BCD8-47A6-8074-0B1553AE0572}" type="slidenum">
              <a:rPr lang="en-US" altLang="zh-TW"/>
              <a:pPr>
                <a:defRPr/>
              </a:pPr>
              <a:t>18</a:t>
            </a:fld>
            <a:endParaRPr lang="en-US" altLang="zh-TW"/>
          </a:p>
        </p:txBody>
      </p:sp>
      <p:sp>
        <p:nvSpPr>
          <p:cNvPr id="1053698" name="Rectangle 2"/>
          <p:cNvSpPr>
            <a:spLocks noGrp="1" noChangeArrowheads="1"/>
          </p:cNvSpPr>
          <p:nvPr>
            <p:ph type="title"/>
          </p:nvPr>
        </p:nvSpPr>
        <p:spPr/>
        <p:txBody>
          <a:bodyPr/>
          <a:lstStyle/>
          <a:p>
            <a:pPr eaLnBrk="1" hangingPunct="1">
              <a:defRPr/>
            </a:pPr>
            <a:r>
              <a:rPr lang="zh-TW" altLang="en-US" smtClean="0"/>
              <a:t>知識建立的策略</a:t>
            </a:r>
          </a:p>
        </p:txBody>
      </p:sp>
      <p:sp>
        <p:nvSpPr>
          <p:cNvPr id="241668" name="Rectangle 93"/>
          <p:cNvSpPr>
            <a:spLocks noChangeArrowheads="1"/>
          </p:cNvSpPr>
          <p:nvPr/>
        </p:nvSpPr>
        <p:spPr bwMode="auto">
          <a:xfrm>
            <a:off x="762000" y="1219200"/>
            <a:ext cx="7772400" cy="4495800"/>
          </a:xfrm>
          <a:prstGeom prst="rect">
            <a:avLst/>
          </a:prstGeom>
          <a:solidFill>
            <a:schemeClr val="bg2"/>
          </a:solidFill>
          <a:ln w="9525">
            <a:noFill/>
            <a:miter lim="800000"/>
            <a:headEnd/>
            <a:tailEnd/>
          </a:ln>
        </p:spPr>
        <p:txBody>
          <a:bodyPr wrap="none" anchor="ctr"/>
          <a:lstStyle/>
          <a:p>
            <a:pPr algn="ctr"/>
            <a:endParaRPr lang="zh-TW" altLang="zh-TW" b="1">
              <a:latin typeface="Times New Roman" pitchFamily="18" charset="0"/>
              <a:ea typeface="標楷體" pitchFamily="65" charset="-120"/>
            </a:endParaRPr>
          </a:p>
        </p:txBody>
      </p:sp>
      <p:grpSp>
        <p:nvGrpSpPr>
          <p:cNvPr id="2" name="Group 53"/>
          <p:cNvGrpSpPr>
            <a:grpSpLocks/>
          </p:cNvGrpSpPr>
          <p:nvPr/>
        </p:nvGrpSpPr>
        <p:grpSpPr bwMode="auto">
          <a:xfrm>
            <a:off x="2314575" y="2590800"/>
            <a:ext cx="4800600" cy="1752600"/>
            <a:chOff x="-3" y="-3"/>
            <a:chExt cx="1850" cy="1158"/>
          </a:xfrm>
        </p:grpSpPr>
        <p:grpSp>
          <p:nvGrpSpPr>
            <p:cNvPr id="3" name="Group 51"/>
            <p:cNvGrpSpPr>
              <a:grpSpLocks/>
            </p:cNvGrpSpPr>
            <p:nvPr/>
          </p:nvGrpSpPr>
          <p:grpSpPr bwMode="auto">
            <a:xfrm>
              <a:off x="0" y="0"/>
              <a:ext cx="1844" cy="1152"/>
              <a:chOff x="0" y="0"/>
              <a:chExt cx="1844" cy="1152"/>
            </a:xfrm>
          </p:grpSpPr>
          <p:grpSp>
            <p:nvGrpSpPr>
              <p:cNvPr id="4" name="Group 44"/>
              <p:cNvGrpSpPr>
                <a:grpSpLocks/>
              </p:cNvGrpSpPr>
              <p:nvPr/>
            </p:nvGrpSpPr>
            <p:grpSpPr bwMode="auto">
              <a:xfrm>
                <a:off x="0" y="0"/>
                <a:ext cx="922" cy="576"/>
                <a:chOff x="0" y="0"/>
                <a:chExt cx="922" cy="576"/>
              </a:xfrm>
            </p:grpSpPr>
            <p:sp>
              <p:nvSpPr>
                <p:cNvPr id="241718" name="Rectangle 39"/>
                <p:cNvSpPr>
                  <a:spLocks noChangeArrowheads="1"/>
                </p:cNvSpPr>
                <p:nvPr/>
              </p:nvSpPr>
              <p:spPr bwMode="auto">
                <a:xfrm>
                  <a:off x="11" y="0"/>
                  <a:ext cx="900" cy="576"/>
                </a:xfrm>
                <a:prstGeom prst="rect">
                  <a:avLst/>
                </a:prstGeom>
                <a:solidFill>
                  <a:srgbClr val="996633"/>
                </a:solidFill>
                <a:ln w="9525">
                  <a:noFill/>
                  <a:miter lim="800000"/>
                  <a:headEnd/>
                  <a:tailEnd/>
                </a:ln>
              </p:spPr>
              <p:txBody>
                <a:bodyPr/>
                <a:lstStyle/>
                <a:p>
                  <a:pPr algn="ctr"/>
                  <a:r>
                    <a:rPr lang="en-US" altLang="zh-TW" sz="1000" b="1">
                      <a:latin typeface="Times New Roman" pitchFamily="18" charset="0"/>
                      <a:ea typeface="標楷體" pitchFamily="65" charset="-120"/>
                    </a:rPr>
                    <a:t> </a:t>
                  </a:r>
                </a:p>
                <a:p>
                  <a:pPr algn="ctr" eaLnBrk="0" hangingPunct="0"/>
                  <a:endParaRPr lang="en-US" altLang="zh-TW" sz="1000" b="1">
                    <a:latin typeface="Times New Roman" pitchFamily="18" charset="0"/>
                    <a:ea typeface="標楷體" pitchFamily="65" charset="-120"/>
                  </a:endParaRPr>
                </a:p>
                <a:p>
                  <a:pPr algn="ctr" eaLnBrk="0" hangingPunct="0"/>
                  <a:r>
                    <a:rPr lang="zh-TW" altLang="en-US" sz="2400" b="1">
                      <a:latin typeface="Times New Roman" pitchFamily="18" charset="0"/>
                      <a:ea typeface="標楷體" pitchFamily="65" charset="-120"/>
                    </a:rPr>
                    <a:t>創新典範策略</a:t>
                  </a:r>
                </a:p>
                <a:p>
                  <a:pPr algn="ctr" eaLnBrk="0" hangingPunct="0"/>
                  <a:r>
                    <a:rPr lang="zh-TW" altLang="en-US" sz="1000" b="1">
                      <a:latin typeface="Times New Roman" pitchFamily="18" charset="0"/>
                      <a:ea typeface="標楷體" pitchFamily="65" charset="-120"/>
                    </a:rPr>
                    <a:t> </a:t>
                  </a:r>
                  <a:endParaRPr lang="zh-TW" altLang="en-US" sz="2400" b="1">
                    <a:latin typeface="Times New Roman" pitchFamily="18" charset="0"/>
                  </a:endParaRPr>
                </a:p>
              </p:txBody>
            </p:sp>
            <p:sp>
              <p:nvSpPr>
                <p:cNvPr id="241719" name="Rectangle 43"/>
                <p:cNvSpPr>
                  <a:spLocks noChangeArrowheads="1"/>
                </p:cNvSpPr>
                <p:nvPr/>
              </p:nvSpPr>
              <p:spPr bwMode="auto">
                <a:xfrm>
                  <a:off x="0" y="0"/>
                  <a:ext cx="922" cy="576"/>
                </a:xfrm>
                <a:prstGeom prst="rect">
                  <a:avLst/>
                </a:prstGeom>
                <a:noFill/>
                <a:ln w="7">
                  <a:solidFill>
                    <a:srgbClr val="A0A0A0"/>
                  </a:solidFill>
                  <a:miter lim="800000"/>
                  <a:headEnd/>
                  <a:tailEnd/>
                </a:ln>
              </p:spPr>
              <p:txBody>
                <a:bodyPr/>
                <a:lstStyle/>
                <a:p>
                  <a:endParaRPr lang="zh-TW" altLang="en-US"/>
                </a:p>
              </p:txBody>
            </p:sp>
          </p:grpSp>
          <p:grpSp>
            <p:nvGrpSpPr>
              <p:cNvPr id="5" name="Group 46"/>
              <p:cNvGrpSpPr>
                <a:grpSpLocks/>
              </p:cNvGrpSpPr>
              <p:nvPr/>
            </p:nvGrpSpPr>
            <p:grpSpPr bwMode="auto">
              <a:xfrm>
                <a:off x="922" y="0"/>
                <a:ext cx="922" cy="576"/>
                <a:chOff x="922" y="0"/>
                <a:chExt cx="922" cy="576"/>
              </a:xfrm>
            </p:grpSpPr>
            <p:sp>
              <p:nvSpPr>
                <p:cNvPr id="241716" name="Rectangle 40"/>
                <p:cNvSpPr>
                  <a:spLocks noChangeArrowheads="1"/>
                </p:cNvSpPr>
                <p:nvPr/>
              </p:nvSpPr>
              <p:spPr bwMode="auto">
                <a:xfrm>
                  <a:off x="933" y="0"/>
                  <a:ext cx="900" cy="576"/>
                </a:xfrm>
                <a:prstGeom prst="rect">
                  <a:avLst/>
                </a:prstGeom>
                <a:solidFill>
                  <a:srgbClr val="FFFF00"/>
                </a:solidFill>
                <a:ln w="9525">
                  <a:noFill/>
                  <a:miter lim="800000"/>
                  <a:headEnd/>
                  <a:tailEnd/>
                </a:ln>
              </p:spPr>
              <p:txBody>
                <a:bodyPr/>
                <a:lstStyle/>
                <a:p>
                  <a:pPr algn="ctr"/>
                  <a:r>
                    <a:rPr lang="en-US" altLang="zh-TW" sz="1000" b="1">
                      <a:solidFill>
                        <a:schemeClr val="bg2"/>
                      </a:solidFill>
                      <a:latin typeface="Times New Roman" pitchFamily="18" charset="0"/>
                      <a:ea typeface="標楷體" pitchFamily="65" charset="-120"/>
                    </a:rPr>
                    <a:t> </a:t>
                  </a:r>
                </a:p>
                <a:p>
                  <a:pPr algn="ctr" eaLnBrk="0" hangingPunct="0"/>
                  <a:endParaRPr lang="en-US" altLang="zh-TW" sz="1000" b="1">
                    <a:solidFill>
                      <a:schemeClr val="bg2"/>
                    </a:solidFill>
                    <a:latin typeface="Times New Roman" pitchFamily="18" charset="0"/>
                    <a:ea typeface="標楷體" pitchFamily="65" charset="-120"/>
                  </a:endParaRPr>
                </a:p>
                <a:p>
                  <a:pPr algn="ctr" eaLnBrk="0" hangingPunct="0"/>
                  <a:r>
                    <a:rPr lang="zh-TW" altLang="en-US" sz="2400" b="1">
                      <a:solidFill>
                        <a:schemeClr val="bg2"/>
                      </a:solidFill>
                      <a:latin typeface="Times New Roman" pitchFamily="18" charset="0"/>
                      <a:ea typeface="標楷體" pitchFamily="65" charset="-120"/>
                    </a:rPr>
                    <a:t>全面取經策略</a:t>
                  </a:r>
                  <a:endParaRPr lang="zh-TW" altLang="en-US" sz="2400" b="1">
                    <a:solidFill>
                      <a:schemeClr val="bg2"/>
                    </a:solidFill>
                    <a:latin typeface="Times New Roman" pitchFamily="18" charset="0"/>
                  </a:endParaRPr>
                </a:p>
              </p:txBody>
            </p:sp>
            <p:sp>
              <p:nvSpPr>
                <p:cNvPr id="241717" name="Rectangle 45"/>
                <p:cNvSpPr>
                  <a:spLocks noChangeArrowheads="1"/>
                </p:cNvSpPr>
                <p:nvPr/>
              </p:nvSpPr>
              <p:spPr bwMode="auto">
                <a:xfrm>
                  <a:off x="922" y="0"/>
                  <a:ext cx="922" cy="576"/>
                </a:xfrm>
                <a:prstGeom prst="rect">
                  <a:avLst/>
                </a:prstGeom>
                <a:noFill/>
                <a:ln w="7">
                  <a:solidFill>
                    <a:srgbClr val="A0A0A0"/>
                  </a:solidFill>
                  <a:miter lim="800000"/>
                  <a:headEnd/>
                  <a:tailEnd/>
                </a:ln>
              </p:spPr>
              <p:txBody>
                <a:bodyPr/>
                <a:lstStyle/>
                <a:p>
                  <a:endParaRPr lang="zh-TW" altLang="en-US"/>
                </a:p>
              </p:txBody>
            </p:sp>
          </p:grpSp>
          <p:grpSp>
            <p:nvGrpSpPr>
              <p:cNvPr id="6" name="Group 48"/>
              <p:cNvGrpSpPr>
                <a:grpSpLocks/>
              </p:cNvGrpSpPr>
              <p:nvPr/>
            </p:nvGrpSpPr>
            <p:grpSpPr bwMode="auto">
              <a:xfrm>
                <a:off x="0" y="576"/>
                <a:ext cx="922" cy="576"/>
                <a:chOff x="0" y="576"/>
                <a:chExt cx="922" cy="576"/>
              </a:xfrm>
            </p:grpSpPr>
            <p:sp>
              <p:nvSpPr>
                <p:cNvPr id="241714" name="Rectangle 41"/>
                <p:cNvSpPr>
                  <a:spLocks noChangeArrowheads="1"/>
                </p:cNvSpPr>
                <p:nvPr/>
              </p:nvSpPr>
              <p:spPr bwMode="auto">
                <a:xfrm>
                  <a:off x="11" y="576"/>
                  <a:ext cx="900" cy="576"/>
                </a:xfrm>
                <a:prstGeom prst="rect">
                  <a:avLst/>
                </a:prstGeom>
                <a:solidFill>
                  <a:srgbClr val="CC0066"/>
                </a:solidFill>
                <a:ln w="9525">
                  <a:noFill/>
                  <a:miter lim="800000"/>
                  <a:headEnd/>
                  <a:tailEnd/>
                </a:ln>
              </p:spPr>
              <p:txBody>
                <a:bodyPr/>
                <a:lstStyle/>
                <a:p>
                  <a:pPr algn="ctr"/>
                  <a:r>
                    <a:rPr lang="en-US" altLang="zh-TW" sz="1000" b="1">
                      <a:latin typeface="Times New Roman" pitchFamily="18" charset="0"/>
                      <a:ea typeface="標楷體" pitchFamily="65" charset="-120"/>
                    </a:rPr>
                    <a:t> </a:t>
                  </a:r>
                  <a:endParaRPr lang="en-US" altLang="zh-TW" sz="2400" b="1">
                    <a:latin typeface="Times New Roman" pitchFamily="18" charset="0"/>
                    <a:ea typeface="標楷體" pitchFamily="65" charset="-120"/>
                  </a:endParaRPr>
                </a:p>
                <a:p>
                  <a:pPr algn="ctr" eaLnBrk="0" hangingPunct="0"/>
                  <a:r>
                    <a:rPr lang="zh-TW" altLang="en-US" sz="2400" b="1">
                      <a:latin typeface="Times New Roman" pitchFamily="18" charset="0"/>
                      <a:ea typeface="標楷體" pitchFamily="65" charset="-120"/>
                    </a:rPr>
                    <a:t>知識紮根策略</a:t>
                  </a:r>
                </a:p>
                <a:p>
                  <a:pPr algn="ctr" eaLnBrk="0" hangingPunct="0"/>
                  <a:r>
                    <a:rPr lang="zh-TW" altLang="en-US" sz="1000" b="1">
                      <a:latin typeface="Times New Roman" pitchFamily="18" charset="0"/>
                      <a:ea typeface="標楷體" pitchFamily="65" charset="-120"/>
                    </a:rPr>
                    <a:t> </a:t>
                  </a:r>
                  <a:endParaRPr lang="zh-TW" altLang="en-US" sz="2400" b="1">
                    <a:latin typeface="Times New Roman" pitchFamily="18" charset="0"/>
                  </a:endParaRPr>
                </a:p>
              </p:txBody>
            </p:sp>
            <p:sp>
              <p:nvSpPr>
                <p:cNvPr id="241715" name="Rectangle 47"/>
                <p:cNvSpPr>
                  <a:spLocks noChangeArrowheads="1"/>
                </p:cNvSpPr>
                <p:nvPr/>
              </p:nvSpPr>
              <p:spPr bwMode="auto">
                <a:xfrm>
                  <a:off x="0" y="576"/>
                  <a:ext cx="922" cy="576"/>
                </a:xfrm>
                <a:prstGeom prst="rect">
                  <a:avLst/>
                </a:prstGeom>
                <a:noFill/>
                <a:ln w="7">
                  <a:solidFill>
                    <a:srgbClr val="A0A0A0"/>
                  </a:solidFill>
                  <a:miter lim="800000"/>
                  <a:headEnd/>
                  <a:tailEnd/>
                </a:ln>
              </p:spPr>
              <p:txBody>
                <a:bodyPr/>
                <a:lstStyle/>
                <a:p>
                  <a:endParaRPr lang="zh-TW" altLang="en-US"/>
                </a:p>
              </p:txBody>
            </p:sp>
          </p:grpSp>
          <p:grpSp>
            <p:nvGrpSpPr>
              <p:cNvPr id="7" name="Group 50"/>
              <p:cNvGrpSpPr>
                <a:grpSpLocks/>
              </p:cNvGrpSpPr>
              <p:nvPr/>
            </p:nvGrpSpPr>
            <p:grpSpPr bwMode="auto">
              <a:xfrm>
                <a:off x="922" y="576"/>
                <a:ext cx="922" cy="576"/>
                <a:chOff x="922" y="576"/>
                <a:chExt cx="922" cy="576"/>
              </a:xfrm>
            </p:grpSpPr>
            <p:sp>
              <p:nvSpPr>
                <p:cNvPr id="241712" name="Rectangle 42"/>
                <p:cNvSpPr>
                  <a:spLocks noChangeArrowheads="1"/>
                </p:cNvSpPr>
                <p:nvPr/>
              </p:nvSpPr>
              <p:spPr bwMode="auto">
                <a:xfrm>
                  <a:off x="933" y="576"/>
                  <a:ext cx="900" cy="576"/>
                </a:xfrm>
                <a:prstGeom prst="rect">
                  <a:avLst/>
                </a:prstGeom>
                <a:solidFill>
                  <a:srgbClr val="99FF99"/>
                </a:solidFill>
                <a:ln w="9525">
                  <a:noFill/>
                  <a:miter lim="800000"/>
                  <a:headEnd/>
                  <a:tailEnd/>
                </a:ln>
              </p:spPr>
              <p:txBody>
                <a:bodyPr/>
                <a:lstStyle/>
                <a:p>
                  <a:pPr algn="ctr"/>
                  <a:r>
                    <a:rPr lang="en-US" altLang="zh-TW" sz="1000" b="1">
                      <a:solidFill>
                        <a:schemeClr val="bg2"/>
                      </a:solidFill>
                      <a:latin typeface="Times New Roman" pitchFamily="18" charset="0"/>
                      <a:ea typeface="標楷體" pitchFamily="65" charset="-120"/>
                    </a:rPr>
                    <a:t> </a:t>
                  </a:r>
                  <a:endParaRPr lang="en-US" altLang="zh-TW" sz="2400" b="1">
                    <a:solidFill>
                      <a:schemeClr val="bg2"/>
                    </a:solidFill>
                    <a:latin typeface="Times New Roman" pitchFamily="18" charset="0"/>
                    <a:ea typeface="標楷體" pitchFamily="65" charset="-120"/>
                  </a:endParaRPr>
                </a:p>
                <a:p>
                  <a:pPr algn="ctr" eaLnBrk="0" hangingPunct="0"/>
                  <a:r>
                    <a:rPr lang="zh-TW" altLang="en-US" sz="2400" b="1">
                      <a:solidFill>
                        <a:schemeClr val="bg2"/>
                      </a:solidFill>
                      <a:latin typeface="Times New Roman" pitchFamily="18" charset="0"/>
                      <a:ea typeface="標楷體" pitchFamily="65" charset="-120"/>
                    </a:rPr>
                    <a:t>見賢思齊策略</a:t>
                  </a:r>
                </a:p>
                <a:p>
                  <a:pPr algn="ctr" eaLnBrk="0" hangingPunct="0"/>
                  <a:endParaRPr lang="en-US" altLang="zh-TW" sz="2400" b="1">
                    <a:solidFill>
                      <a:schemeClr val="bg2"/>
                    </a:solidFill>
                    <a:latin typeface="Times New Roman" pitchFamily="18" charset="0"/>
                  </a:endParaRPr>
                </a:p>
              </p:txBody>
            </p:sp>
            <p:sp>
              <p:nvSpPr>
                <p:cNvPr id="241713" name="Rectangle 49"/>
                <p:cNvSpPr>
                  <a:spLocks noChangeArrowheads="1"/>
                </p:cNvSpPr>
                <p:nvPr/>
              </p:nvSpPr>
              <p:spPr bwMode="auto">
                <a:xfrm>
                  <a:off x="922" y="576"/>
                  <a:ext cx="922" cy="576"/>
                </a:xfrm>
                <a:prstGeom prst="rect">
                  <a:avLst/>
                </a:prstGeom>
                <a:noFill/>
                <a:ln w="7">
                  <a:solidFill>
                    <a:srgbClr val="A0A0A0"/>
                  </a:solidFill>
                  <a:miter lim="800000"/>
                  <a:headEnd/>
                  <a:tailEnd/>
                </a:ln>
              </p:spPr>
              <p:txBody>
                <a:bodyPr/>
                <a:lstStyle/>
                <a:p>
                  <a:endParaRPr lang="zh-TW" altLang="en-US"/>
                </a:p>
              </p:txBody>
            </p:sp>
          </p:grpSp>
        </p:grpSp>
        <p:sp>
          <p:nvSpPr>
            <p:cNvPr id="241707" name="Rectangle 52"/>
            <p:cNvSpPr>
              <a:spLocks noChangeArrowheads="1"/>
            </p:cNvSpPr>
            <p:nvPr/>
          </p:nvSpPr>
          <p:spPr bwMode="auto">
            <a:xfrm>
              <a:off x="-3" y="-3"/>
              <a:ext cx="1850" cy="1158"/>
            </a:xfrm>
            <a:prstGeom prst="rect">
              <a:avLst/>
            </a:prstGeom>
            <a:noFill/>
            <a:ln w="11112">
              <a:solidFill>
                <a:srgbClr val="A0A0A0"/>
              </a:solidFill>
              <a:miter lim="800000"/>
              <a:headEnd/>
              <a:tailEnd/>
            </a:ln>
          </p:spPr>
          <p:txBody>
            <a:bodyPr/>
            <a:lstStyle/>
            <a:p>
              <a:endParaRPr lang="zh-TW" altLang="en-US"/>
            </a:p>
          </p:txBody>
        </p:sp>
      </p:grpSp>
      <p:sp>
        <p:nvSpPr>
          <p:cNvPr id="241670" name="Line 67"/>
          <p:cNvSpPr>
            <a:spLocks noChangeShapeType="1"/>
          </p:cNvSpPr>
          <p:nvPr/>
        </p:nvSpPr>
        <p:spPr bwMode="auto">
          <a:xfrm>
            <a:off x="2390775" y="1600200"/>
            <a:ext cx="4648200" cy="0"/>
          </a:xfrm>
          <a:prstGeom prst="line">
            <a:avLst/>
          </a:prstGeom>
          <a:noFill/>
          <a:ln w="9525">
            <a:solidFill>
              <a:srgbClr val="33CC33"/>
            </a:solidFill>
            <a:round/>
            <a:headEnd type="triangle" w="med" len="med"/>
            <a:tailEnd type="triangle" w="med" len="med"/>
          </a:ln>
        </p:spPr>
        <p:txBody>
          <a:bodyPr/>
          <a:lstStyle/>
          <a:p>
            <a:endParaRPr lang="zh-TW" altLang="en-US"/>
          </a:p>
        </p:txBody>
      </p:sp>
      <p:sp>
        <p:nvSpPr>
          <p:cNvPr id="241671" name="Line 68"/>
          <p:cNvSpPr>
            <a:spLocks noChangeShapeType="1"/>
          </p:cNvSpPr>
          <p:nvPr/>
        </p:nvSpPr>
        <p:spPr bwMode="auto">
          <a:xfrm>
            <a:off x="2390775" y="1981200"/>
            <a:ext cx="4648200" cy="0"/>
          </a:xfrm>
          <a:prstGeom prst="line">
            <a:avLst/>
          </a:prstGeom>
          <a:noFill/>
          <a:ln w="9525">
            <a:solidFill>
              <a:srgbClr val="33CC33"/>
            </a:solidFill>
            <a:round/>
            <a:headEnd type="triangle" w="med" len="med"/>
            <a:tailEnd type="triangle" w="med" len="med"/>
          </a:ln>
        </p:spPr>
        <p:txBody>
          <a:bodyPr/>
          <a:lstStyle/>
          <a:p>
            <a:endParaRPr lang="zh-TW" altLang="en-US"/>
          </a:p>
        </p:txBody>
      </p:sp>
      <p:sp>
        <p:nvSpPr>
          <p:cNvPr id="241672" name="Line 69"/>
          <p:cNvSpPr>
            <a:spLocks noChangeShapeType="1"/>
          </p:cNvSpPr>
          <p:nvPr/>
        </p:nvSpPr>
        <p:spPr bwMode="auto">
          <a:xfrm>
            <a:off x="2390775" y="2362200"/>
            <a:ext cx="4648200" cy="0"/>
          </a:xfrm>
          <a:prstGeom prst="line">
            <a:avLst/>
          </a:prstGeom>
          <a:noFill/>
          <a:ln w="9525">
            <a:solidFill>
              <a:srgbClr val="33CC33"/>
            </a:solidFill>
            <a:round/>
            <a:headEnd type="triangle" w="med" len="med"/>
            <a:tailEnd type="triangle" w="med" len="med"/>
          </a:ln>
        </p:spPr>
        <p:txBody>
          <a:bodyPr/>
          <a:lstStyle/>
          <a:p>
            <a:endParaRPr lang="zh-TW" altLang="en-US"/>
          </a:p>
        </p:txBody>
      </p:sp>
      <p:sp>
        <p:nvSpPr>
          <p:cNvPr id="241673" name="Line 70"/>
          <p:cNvSpPr>
            <a:spLocks noChangeShapeType="1"/>
          </p:cNvSpPr>
          <p:nvPr/>
        </p:nvSpPr>
        <p:spPr bwMode="auto">
          <a:xfrm>
            <a:off x="2390775" y="4648200"/>
            <a:ext cx="4648200" cy="0"/>
          </a:xfrm>
          <a:prstGeom prst="line">
            <a:avLst/>
          </a:prstGeom>
          <a:noFill/>
          <a:ln w="9525">
            <a:solidFill>
              <a:srgbClr val="33CC33"/>
            </a:solidFill>
            <a:round/>
            <a:headEnd type="triangle" w="med" len="med"/>
            <a:tailEnd type="triangle" w="med" len="med"/>
          </a:ln>
        </p:spPr>
        <p:txBody>
          <a:bodyPr/>
          <a:lstStyle/>
          <a:p>
            <a:endParaRPr lang="zh-TW" altLang="en-US"/>
          </a:p>
        </p:txBody>
      </p:sp>
      <p:sp>
        <p:nvSpPr>
          <p:cNvPr id="241674" name="Line 71"/>
          <p:cNvSpPr>
            <a:spLocks noChangeShapeType="1"/>
          </p:cNvSpPr>
          <p:nvPr/>
        </p:nvSpPr>
        <p:spPr bwMode="auto">
          <a:xfrm>
            <a:off x="2390775" y="5029200"/>
            <a:ext cx="4648200" cy="0"/>
          </a:xfrm>
          <a:prstGeom prst="line">
            <a:avLst/>
          </a:prstGeom>
          <a:noFill/>
          <a:ln w="9525">
            <a:solidFill>
              <a:srgbClr val="33CC33"/>
            </a:solidFill>
            <a:round/>
            <a:headEnd type="triangle" w="med" len="med"/>
            <a:tailEnd type="triangle" w="med" len="med"/>
          </a:ln>
        </p:spPr>
        <p:txBody>
          <a:bodyPr/>
          <a:lstStyle/>
          <a:p>
            <a:endParaRPr lang="zh-TW" altLang="en-US"/>
          </a:p>
        </p:txBody>
      </p:sp>
      <p:sp>
        <p:nvSpPr>
          <p:cNvPr id="241675" name="Line 72"/>
          <p:cNvSpPr>
            <a:spLocks noChangeShapeType="1"/>
          </p:cNvSpPr>
          <p:nvPr/>
        </p:nvSpPr>
        <p:spPr bwMode="auto">
          <a:xfrm>
            <a:off x="2390775" y="5410200"/>
            <a:ext cx="4648200" cy="0"/>
          </a:xfrm>
          <a:prstGeom prst="line">
            <a:avLst/>
          </a:prstGeom>
          <a:noFill/>
          <a:ln w="9525">
            <a:solidFill>
              <a:srgbClr val="33CC33"/>
            </a:solidFill>
            <a:round/>
            <a:headEnd type="triangle" w="med" len="med"/>
            <a:tailEnd type="triangle" w="med" len="med"/>
          </a:ln>
        </p:spPr>
        <p:txBody>
          <a:bodyPr/>
          <a:lstStyle/>
          <a:p>
            <a:endParaRPr lang="zh-TW" altLang="en-US"/>
          </a:p>
        </p:txBody>
      </p:sp>
      <p:sp>
        <p:nvSpPr>
          <p:cNvPr id="241676" name="Line 73"/>
          <p:cNvSpPr>
            <a:spLocks noChangeShapeType="1"/>
          </p:cNvSpPr>
          <p:nvPr/>
        </p:nvSpPr>
        <p:spPr bwMode="auto">
          <a:xfrm>
            <a:off x="7572375" y="2590800"/>
            <a:ext cx="0" cy="1752600"/>
          </a:xfrm>
          <a:prstGeom prst="line">
            <a:avLst/>
          </a:prstGeom>
          <a:noFill/>
          <a:ln w="9525">
            <a:solidFill>
              <a:srgbClr val="33CC33"/>
            </a:solidFill>
            <a:round/>
            <a:headEnd type="triangle" w="med" len="med"/>
            <a:tailEnd type="triangle" w="med" len="med"/>
          </a:ln>
        </p:spPr>
        <p:txBody>
          <a:bodyPr/>
          <a:lstStyle/>
          <a:p>
            <a:endParaRPr lang="zh-TW" altLang="en-US"/>
          </a:p>
        </p:txBody>
      </p:sp>
      <p:sp>
        <p:nvSpPr>
          <p:cNvPr id="241677" name="Line 74"/>
          <p:cNvSpPr>
            <a:spLocks noChangeShapeType="1"/>
          </p:cNvSpPr>
          <p:nvPr/>
        </p:nvSpPr>
        <p:spPr bwMode="auto">
          <a:xfrm>
            <a:off x="8181975" y="2590800"/>
            <a:ext cx="0" cy="1752600"/>
          </a:xfrm>
          <a:prstGeom prst="line">
            <a:avLst/>
          </a:prstGeom>
          <a:noFill/>
          <a:ln w="9525">
            <a:solidFill>
              <a:srgbClr val="33CC33"/>
            </a:solidFill>
            <a:round/>
            <a:headEnd type="triangle" w="med" len="med"/>
            <a:tailEnd type="triangle" w="med" len="med"/>
          </a:ln>
        </p:spPr>
        <p:txBody>
          <a:bodyPr/>
          <a:lstStyle/>
          <a:p>
            <a:endParaRPr lang="zh-TW" altLang="en-US"/>
          </a:p>
        </p:txBody>
      </p:sp>
      <p:sp>
        <p:nvSpPr>
          <p:cNvPr id="241678" name="Line 75"/>
          <p:cNvSpPr>
            <a:spLocks noChangeShapeType="1"/>
          </p:cNvSpPr>
          <p:nvPr/>
        </p:nvSpPr>
        <p:spPr bwMode="auto">
          <a:xfrm>
            <a:off x="1095375" y="2667000"/>
            <a:ext cx="0" cy="1752600"/>
          </a:xfrm>
          <a:prstGeom prst="line">
            <a:avLst/>
          </a:prstGeom>
          <a:noFill/>
          <a:ln w="9525">
            <a:solidFill>
              <a:srgbClr val="33CC33"/>
            </a:solidFill>
            <a:round/>
            <a:headEnd type="triangle" w="med" len="med"/>
            <a:tailEnd type="triangle" w="med" len="med"/>
          </a:ln>
        </p:spPr>
        <p:txBody>
          <a:bodyPr/>
          <a:lstStyle/>
          <a:p>
            <a:endParaRPr lang="zh-TW" altLang="en-US"/>
          </a:p>
        </p:txBody>
      </p:sp>
      <p:sp>
        <p:nvSpPr>
          <p:cNvPr id="241679" name="Line 76"/>
          <p:cNvSpPr>
            <a:spLocks noChangeShapeType="1"/>
          </p:cNvSpPr>
          <p:nvPr/>
        </p:nvSpPr>
        <p:spPr bwMode="auto">
          <a:xfrm>
            <a:off x="1704975" y="2667000"/>
            <a:ext cx="0" cy="1752600"/>
          </a:xfrm>
          <a:prstGeom prst="line">
            <a:avLst/>
          </a:prstGeom>
          <a:noFill/>
          <a:ln w="9525">
            <a:solidFill>
              <a:srgbClr val="33CC33"/>
            </a:solidFill>
            <a:round/>
            <a:headEnd type="triangle" w="med" len="med"/>
            <a:tailEnd type="triangle" w="med" len="med"/>
          </a:ln>
        </p:spPr>
        <p:txBody>
          <a:bodyPr/>
          <a:lstStyle/>
          <a:p>
            <a:endParaRPr lang="zh-TW" altLang="en-US"/>
          </a:p>
        </p:txBody>
      </p:sp>
      <p:grpSp>
        <p:nvGrpSpPr>
          <p:cNvPr id="8" name="Group 108"/>
          <p:cNvGrpSpPr>
            <a:grpSpLocks/>
          </p:cNvGrpSpPr>
          <p:nvPr/>
        </p:nvGrpSpPr>
        <p:grpSpPr bwMode="auto">
          <a:xfrm>
            <a:off x="790575" y="1219200"/>
            <a:ext cx="3127375" cy="1327150"/>
            <a:chOff x="498" y="768"/>
            <a:chExt cx="1970" cy="836"/>
          </a:xfrm>
        </p:grpSpPr>
        <p:sp>
          <p:nvSpPr>
            <p:cNvPr id="241701" name="Text Box 77"/>
            <p:cNvSpPr txBox="1">
              <a:spLocks noChangeArrowheads="1"/>
            </p:cNvSpPr>
            <p:nvPr/>
          </p:nvSpPr>
          <p:spPr bwMode="auto">
            <a:xfrm>
              <a:off x="1632" y="768"/>
              <a:ext cx="836" cy="231"/>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知識時效長</a:t>
              </a:r>
            </a:p>
          </p:txBody>
        </p:sp>
        <p:sp>
          <p:nvSpPr>
            <p:cNvPr id="241702" name="Text Box 79"/>
            <p:cNvSpPr txBox="1">
              <a:spLocks noChangeArrowheads="1"/>
            </p:cNvSpPr>
            <p:nvPr/>
          </p:nvSpPr>
          <p:spPr bwMode="auto">
            <a:xfrm>
              <a:off x="1632" y="1056"/>
              <a:ext cx="692" cy="231"/>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長期導向</a:t>
              </a:r>
            </a:p>
          </p:txBody>
        </p:sp>
        <p:sp>
          <p:nvSpPr>
            <p:cNvPr id="241703" name="Text Box 80"/>
            <p:cNvSpPr txBox="1">
              <a:spLocks noChangeArrowheads="1"/>
            </p:cNvSpPr>
            <p:nvPr/>
          </p:nvSpPr>
          <p:spPr bwMode="auto">
            <a:xfrm>
              <a:off x="1632" y="1296"/>
              <a:ext cx="692" cy="231"/>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內創知識</a:t>
              </a:r>
            </a:p>
          </p:txBody>
        </p:sp>
        <p:sp>
          <p:nvSpPr>
            <p:cNvPr id="241704" name="Text Box 88"/>
            <p:cNvSpPr txBox="1">
              <a:spLocks noChangeArrowheads="1"/>
            </p:cNvSpPr>
            <p:nvPr/>
          </p:nvSpPr>
          <p:spPr bwMode="auto">
            <a:xfrm>
              <a:off x="498" y="1200"/>
              <a:ext cx="404" cy="404"/>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整合</a:t>
              </a:r>
            </a:p>
            <a:p>
              <a:pPr algn="ctr"/>
              <a:r>
                <a:rPr lang="zh-TW" altLang="en-US" b="1">
                  <a:latin typeface="Times New Roman" pitchFamily="18" charset="0"/>
                  <a:ea typeface="標楷體" pitchFamily="65" charset="-120"/>
                </a:rPr>
                <a:t>知識</a:t>
              </a:r>
            </a:p>
          </p:txBody>
        </p:sp>
        <p:sp>
          <p:nvSpPr>
            <p:cNvPr id="241705" name="Text Box 89"/>
            <p:cNvSpPr txBox="1">
              <a:spLocks noChangeArrowheads="1"/>
            </p:cNvSpPr>
            <p:nvPr/>
          </p:nvSpPr>
          <p:spPr bwMode="auto">
            <a:xfrm>
              <a:off x="930" y="1200"/>
              <a:ext cx="404" cy="404"/>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全體</a:t>
              </a:r>
            </a:p>
            <a:p>
              <a:pPr algn="ctr"/>
              <a:r>
                <a:rPr lang="zh-TW" altLang="en-US" b="1">
                  <a:latin typeface="Times New Roman" pitchFamily="18" charset="0"/>
                  <a:ea typeface="標楷體" pitchFamily="65" charset="-120"/>
                </a:rPr>
                <a:t>動員</a:t>
              </a:r>
            </a:p>
          </p:txBody>
        </p:sp>
      </p:grpSp>
      <p:grpSp>
        <p:nvGrpSpPr>
          <p:cNvPr id="9" name="Group 110"/>
          <p:cNvGrpSpPr>
            <a:grpSpLocks/>
          </p:cNvGrpSpPr>
          <p:nvPr/>
        </p:nvGrpSpPr>
        <p:grpSpPr bwMode="auto">
          <a:xfrm>
            <a:off x="790575" y="4572000"/>
            <a:ext cx="3051175" cy="1128713"/>
            <a:chOff x="498" y="2880"/>
            <a:chExt cx="1922" cy="711"/>
          </a:xfrm>
        </p:grpSpPr>
        <p:sp>
          <p:nvSpPr>
            <p:cNvPr id="241696" name="Text Box 81"/>
            <p:cNvSpPr txBox="1">
              <a:spLocks noChangeArrowheads="1"/>
            </p:cNvSpPr>
            <p:nvPr/>
          </p:nvSpPr>
          <p:spPr bwMode="auto">
            <a:xfrm>
              <a:off x="1584" y="2880"/>
              <a:ext cx="836" cy="231"/>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知識基礎佳</a:t>
              </a:r>
            </a:p>
          </p:txBody>
        </p:sp>
        <p:sp>
          <p:nvSpPr>
            <p:cNvPr id="241697" name="Text Box 82"/>
            <p:cNvSpPr txBox="1">
              <a:spLocks noChangeArrowheads="1"/>
            </p:cNvSpPr>
            <p:nvPr/>
          </p:nvSpPr>
          <p:spPr bwMode="auto">
            <a:xfrm>
              <a:off x="1536" y="3120"/>
              <a:ext cx="836" cy="231"/>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高資源投入</a:t>
              </a:r>
            </a:p>
          </p:txBody>
        </p:sp>
        <p:sp>
          <p:nvSpPr>
            <p:cNvPr id="241698" name="Text Box 83"/>
            <p:cNvSpPr txBox="1">
              <a:spLocks noChangeArrowheads="1"/>
            </p:cNvSpPr>
            <p:nvPr/>
          </p:nvSpPr>
          <p:spPr bwMode="auto">
            <a:xfrm>
              <a:off x="1536" y="3360"/>
              <a:ext cx="836" cy="231"/>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內隱知為主</a:t>
              </a:r>
            </a:p>
          </p:txBody>
        </p:sp>
        <p:sp>
          <p:nvSpPr>
            <p:cNvPr id="241699" name="Text Box 90"/>
            <p:cNvSpPr txBox="1">
              <a:spLocks noChangeArrowheads="1"/>
            </p:cNvSpPr>
            <p:nvPr/>
          </p:nvSpPr>
          <p:spPr bwMode="auto">
            <a:xfrm>
              <a:off x="498" y="2880"/>
              <a:ext cx="404" cy="404"/>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本業</a:t>
              </a:r>
            </a:p>
            <a:p>
              <a:pPr algn="ctr"/>
              <a:r>
                <a:rPr lang="zh-TW" altLang="en-US" b="1">
                  <a:latin typeface="Times New Roman" pitchFamily="18" charset="0"/>
                  <a:ea typeface="標楷體" pitchFamily="65" charset="-120"/>
                </a:rPr>
                <a:t>知識</a:t>
              </a:r>
            </a:p>
          </p:txBody>
        </p:sp>
        <p:sp>
          <p:nvSpPr>
            <p:cNvPr id="241700" name="Text Box 91"/>
            <p:cNvSpPr txBox="1">
              <a:spLocks noChangeArrowheads="1"/>
            </p:cNvSpPr>
            <p:nvPr/>
          </p:nvSpPr>
          <p:spPr bwMode="auto">
            <a:xfrm>
              <a:off x="930" y="2880"/>
              <a:ext cx="404" cy="404"/>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特定</a:t>
              </a:r>
            </a:p>
            <a:p>
              <a:pPr algn="ctr"/>
              <a:r>
                <a:rPr lang="zh-TW" altLang="en-US" b="1">
                  <a:latin typeface="Times New Roman" pitchFamily="18" charset="0"/>
                  <a:ea typeface="標楷體" pitchFamily="65" charset="-120"/>
                </a:rPr>
                <a:t>部門</a:t>
              </a:r>
            </a:p>
          </p:txBody>
        </p:sp>
      </p:grpSp>
      <p:sp>
        <p:nvSpPr>
          <p:cNvPr id="241682" name="Text Box 92"/>
          <p:cNvSpPr txBox="1">
            <a:spLocks noChangeArrowheads="1"/>
          </p:cNvSpPr>
          <p:nvPr/>
        </p:nvSpPr>
        <p:spPr bwMode="auto">
          <a:xfrm>
            <a:off x="2819400" y="6019800"/>
            <a:ext cx="3613150" cy="366713"/>
          </a:xfrm>
          <a:prstGeom prst="rect">
            <a:avLst/>
          </a:prstGeom>
          <a:noFill/>
          <a:ln w="9525">
            <a:noFill/>
            <a:miter lim="800000"/>
            <a:headEnd/>
            <a:tailEnd/>
          </a:ln>
        </p:spPr>
        <p:txBody>
          <a:bodyPr wrap="none">
            <a:spAutoFit/>
          </a:bodyPr>
          <a:lstStyle/>
          <a:p>
            <a:pPr algn="ctr"/>
            <a:r>
              <a:rPr lang="zh-TW" altLang="en-US">
                <a:latin typeface="Times New Roman" pitchFamily="18" charset="0"/>
                <a:ea typeface="標楷體" pitchFamily="65" charset="-120"/>
              </a:rPr>
              <a:t>資料來源：吳萬益、江昭芬，</a:t>
            </a:r>
            <a:r>
              <a:rPr lang="en-US" altLang="zh-TW">
                <a:latin typeface="Times New Roman" pitchFamily="18" charset="0"/>
                <a:ea typeface="標楷體" pitchFamily="65" charset="-120"/>
              </a:rPr>
              <a:t>2000</a:t>
            </a:r>
          </a:p>
        </p:txBody>
      </p:sp>
      <p:grpSp>
        <p:nvGrpSpPr>
          <p:cNvPr id="10" name="Group 109"/>
          <p:cNvGrpSpPr>
            <a:grpSpLocks/>
          </p:cNvGrpSpPr>
          <p:nvPr/>
        </p:nvGrpSpPr>
        <p:grpSpPr bwMode="auto">
          <a:xfrm>
            <a:off x="5638800" y="1219200"/>
            <a:ext cx="2879725" cy="1327150"/>
            <a:chOff x="3552" y="768"/>
            <a:chExt cx="1814" cy="836"/>
          </a:xfrm>
        </p:grpSpPr>
        <p:sp>
          <p:nvSpPr>
            <p:cNvPr id="241691" name="Text Box 84"/>
            <p:cNvSpPr txBox="1">
              <a:spLocks noChangeArrowheads="1"/>
            </p:cNvSpPr>
            <p:nvPr/>
          </p:nvSpPr>
          <p:spPr bwMode="auto">
            <a:xfrm>
              <a:off x="4578" y="1200"/>
              <a:ext cx="404" cy="404"/>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環境</a:t>
              </a:r>
            </a:p>
            <a:p>
              <a:pPr algn="ctr"/>
              <a:r>
                <a:rPr lang="zh-TW" altLang="en-US" b="1">
                  <a:latin typeface="Times New Roman" pitchFamily="18" charset="0"/>
                  <a:ea typeface="標楷體" pitchFamily="65" charset="-120"/>
                </a:rPr>
                <a:t>混沌</a:t>
              </a:r>
            </a:p>
          </p:txBody>
        </p:sp>
        <p:sp>
          <p:nvSpPr>
            <p:cNvPr id="241692" name="Text Box 86"/>
            <p:cNvSpPr txBox="1">
              <a:spLocks noChangeArrowheads="1"/>
            </p:cNvSpPr>
            <p:nvPr/>
          </p:nvSpPr>
          <p:spPr bwMode="auto">
            <a:xfrm>
              <a:off x="4962" y="1200"/>
              <a:ext cx="404" cy="404"/>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市場</a:t>
              </a:r>
            </a:p>
            <a:p>
              <a:pPr algn="ctr"/>
              <a:r>
                <a:rPr lang="zh-TW" altLang="en-US" b="1">
                  <a:latin typeface="Times New Roman" pitchFamily="18" charset="0"/>
                  <a:ea typeface="標楷體" pitchFamily="65" charset="-120"/>
                </a:rPr>
                <a:t>導向</a:t>
              </a:r>
            </a:p>
          </p:txBody>
        </p:sp>
        <p:sp>
          <p:nvSpPr>
            <p:cNvPr id="241693" name="Text Box 99"/>
            <p:cNvSpPr txBox="1">
              <a:spLocks noChangeArrowheads="1"/>
            </p:cNvSpPr>
            <p:nvPr/>
          </p:nvSpPr>
          <p:spPr bwMode="auto">
            <a:xfrm>
              <a:off x="3552" y="768"/>
              <a:ext cx="836" cy="231"/>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知識時效短</a:t>
              </a:r>
            </a:p>
          </p:txBody>
        </p:sp>
        <p:sp>
          <p:nvSpPr>
            <p:cNvPr id="241694" name="Text Box 100"/>
            <p:cNvSpPr txBox="1">
              <a:spLocks noChangeArrowheads="1"/>
            </p:cNvSpPr>
            <p:nvPr/>
          </p:nvSpPr>
          <p:spPr bwMode="auto">
            <a:xfrm>
              <a:off x="3576" y="1056"/>
              <a:ext cx="692" cy="231"/>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短期導向</a:t>
              </a:r>
            </a:p>
          </p:txBody>
        </p:sp>
        <p:sp>
          <p:nvSpPr>
            <p:cNvPr id="241695" name="Rectangle 104"/>
            <p:cNvSpPr>
              <a:spLocks noChangeArrowheads="1"/>
            </p:cNvSpPr>
            <p:nvPr/>
          </p:nvSpPr>
          <p:spPr bwMode="auto">
            <a:xfrm>
              <a:off x="3552" y="1296"/>
              <a:ext cx="692" cy="231"/>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外引知識</a:t>
              </a:r>
            </a:p>
          </p:txBody>
        </p:sp>
      </p:grpSp>
      <p:grpSp>
        <p:nvGrpSpPr>
          <p:cNvPr id="11" name="Group 111"/>
          <p:cNvGrpSpPr>
            <a:grpSpLocks/>
          </p:cNvGrpSpPr>
          <p:nvPr/>
        </p:nvGrpSpPr>
        <p:grpSpPr bwMode="auto">
          <a:xfrm>
            <a:off x="5562600" y="4419600"/>
            <a:ext cx="2955925" cy="1281113"/>
            <a:chOff x="3504" y="2784"/>
            <a:chExt cx="1862" cy="807"/>
          </a:xfrm>
        </p:grpSpPr>
        <p:sp>
          <p:nvSpPr>
            <p:cNvPr id="241686" name="Text Box 85"/>
            <p:cNvSpPr txBox="1">
              <a:spLocks noChangeArrowheads="1"/>
            </p:cNvSpPr>
            <p:nvPr/>
          </p:nvSpPr>
          <p:spPr bwMode="auto">
            <a:xfrm>
              <a:off x="4578" y="2784"/>
              <a:ext cx="404" cy="404"/>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環境</a:t>
              </a:r>
            </a:p>
            <a:p>
              <a:pPr algn="ctr"/>
              <a:r>
                <a:rPr lang="zh-TW" altLang="en-US" b="1">
                  <a:latin typeface="Times New Roman" pitchFamily="18" charset="0"/>
                  <a:ea typeface="標楷體" pitchFamily="65" charset="-120"/>
                </a:rPr>
                <a:t>穩定</a:t>
              </a:r>
            </a:p>
          </p:txBody>
        </p:sp>
        <p:sp>
          <p:nvSpPr>
            <p:cNvPr id="241687" name="Text Box 87"/>
            <p:cNvSpPr txBox="1">
              <a:spLocks noChangeArrowheads="1"/>
            </p:cNvSpPr>
            <p:nvPr/>
          </p:nvSpPr>
          <p:spPr bwMode="auto">
            <a:xfrm>
              <a:off x="4962" y="2784"/>
              <a:ext cx="404" cy="404"/>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廠商</a:t>
              </a:r>
            </a:p>
            <a:p>
              <a:pPr algn="ctr"/>
              <a:r>
                <a:rPr lang="zh-TW" altLang="en-US" b="1">
                  <a:latin typeface="Times New Roman" pitchFamily="18" charset="0"/>
                  <a:ea typeface="標楷體" pitchFamily="65" charset="-120"/>
                </a:rPr>
                <a:t>導向</a:t>
              </a:r>
            </a:p>
          </p:txBody>
        </p:sp>
        <p:sp>
          <p:nvSpPr>
            <p:cNvPr id="241688" name="Text Box 105"/>
            <p:cNvSpPr txBox="1">
              <a:spLocks noChangeArrowheads="1"/>
            </p:cNvSpPr>
            <p:nvPr/>
          </p:nvSpPr>
          <p:spPr bwMode="auto">
            <a:xfrm>
              <a:off x="3504" y="2880"/>
              <a:ext cx="836" cy="231"/>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知識基礎差</a:t>
              </a:r>
            </a:p>
          </p:txBody>
        </p:sp>
        <p:sp>
          <p:nvSpPr>
            <p:cNvPr id="241689" name="Text Box 106"/>
            <p:cNvSpPr txBox="1">
              <a:spLocks noChangeArrowheads="1"/>
            </p:cNvSpPr>
            <p:nvPr/>
          </p:nvSpPr>
          <p:spPr bwMode="auto">
            <a:xfrm>
              <a:off x="3552" y="3120"/>
              <a:ext cx="836" cy="231"/>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低資源投入</a:t>
              </a:r>
            </a:p>
          </p:txBody>
        </p:sp>
        <p:sp>
          <p:nvSpPr>
            <p:cNvPr id="241690" name="Text Box 107"/>
            <p:cNvSpPr txBox="1">
              <a:spLocks noChangeArrowheads="1"/>
            </p:cNvSpPr>
            <p:nvPr/>
          </p:nvSpPr>
          <p:spPr bwMode="auto">
            <a:xfrm>
              <a:off x="3552" y="3360"/>
              <a:ext cx="836" cy="231"/>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外顯知為主</a:t>
              </a:r>
            </a:p>
          </p:txBody>
        </p:sp>
      </p:grpSp>
      <p:pic>
        <p:nvPicPr>
          <p:cNvPr id="241685" name="Picture 112" descr="j0283520"/>
          <p:cNvPicPr>
            <a:picLocks noGrp="1" noChangeAspect="1" noChangeArrowheads="1"/>
          </p:cNvPicPr>
          <p:nvPr>
            <p:ph idx="1"/>
          </p:nvPr>
        </p:nvPicPr>
        <p:blipFill>
          <a:blip r:embed="rId2"/>
          <a:srcRect/>
          <a:stretch>
            <a:fillRect/>
          </a:stretch>
        </p:blipFill>
        <p:spPr>
          <a:xfrm>
            <a:off x="8101013" y="5373688"/>
            <a:ext cx="636587" cy="854075"/>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0-#ppt_w/2"/>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1+#ppt_w/2"/>
                                          </p:val>
                                        </p:tav>
                                        <p:tav tm="100000">
                                          <p:val>
                                            <p:strVal val="#ppt_x"/>
                                          </p:val>
                                        </p:tav>
                                      </p:tavLst>
                                    </p:anim>
                                    <p:anim calcmode="lin" valueType="num">
                                      <p:cBhvr additive="base">
                                        <p:cTn id="20"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1+#ppt_w/2"/>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5"/>
          <p:cNvSpPr>
            <a:spLocks noGrp="1"/>
          </p:cNvSpPr>
          <p:nvPr>
            <p:ph type="sldNum" sz="quarter" idx="12"/>
          </p:nvPr>
        </p:nvSpPr>
        <p:spPr/>
        <p:txBody>
          <a:bodyPr/>
          <a:lstStyle/>
          <a:p>
            <a:pPr>
              <a:defRPr/>
            </a:pPr>
            <a:fld id="{09D68F09-B606-413D-826A-F0380A1B882D}" type="slidenum">
              <a:rPr lang="en-US" altLang="zh-TW"/>
              <a:pPr>
                <a:defRPr/>
              </a:pPr>
              <a:t>19</a:t>
            </a:fld>
            <a:endParaRPr lang="en-US" altLang="zh-TW"/>
          </a:p>
        </p:txBody>
      </p:sp>
      <p:sp>
        <p:nvSpPr>
          <p:cNvPr id="1839110" name="Rectangle 6"/>
          <p:cNvSpPr>
            <a:spLocks noGrp="1" noChangeArrowheads="1"/>
          </p:cNvSpPr>
          <p:nvPr>
            <p:ph type="title"/>
          </p:nvPr>
        </p:nvSpPr>
        <p:spPr/>
        <p:txBody>
          <a:bodyPr/>
          <a:lstStyle/>
          <a:p>
            <a:pPr eaLnBrk="1" hangingPunct="1">
              <a:defRPr/>
            </a:pPr>
            <a:r>
              <a:rPr lang="en-US" altLang="zh-TW" smtClean="0"/>
              <a:t>Bonora</a:t>
            </a:r>
            <a:r>
              <a:rPr lang="zh-TW" altLang="en-US" smtClean="0"/>
              <a:t>等的四種知識管理方式</a:t>
            </a:r>
          </a:p>
        </p:txBody>
      </p:sp>
      <p:grpSp>
        <p:nvGrpSpPr>
          <p:cNvPr id="2" name="Group 9"/>
          <p:cNvGrpSpPr>
            <a:grpSpLocks/>
          </p:cNvGrpSpPr>
          <p:nvPr/>
        </p:nvGrpSpPr>
        <p:grpSpPr bwMode="auto">
          <a:xfrm>
            <a:off x="1403350" y="1073150"/>
            <a:ext cx="6408738" cy="5195888"/>
            <a:chOff x="884" y="676"/>
            <a:chExt cx="4037" cy="3273"/>
          </a:xfrm>
        </p:grpSpPr>
        <p:pic>
          <p:nvPicPr>
            <p:cNvPr id="242693" name="Picture 5"/>
            <p:cNvPicPr>
              <a:picLocks noChangeAspect="1" noChangeArrowheads="1"/>
            </p:cNvPicPr>
            <p:nvPr/>
          </p:nvPicPr>
          <p:blipFill>
            <a:blip r:embed="rId2"/>
            <a:srcRect/>
            <a:stretch>
              <a:fillRect/>
            </a:stretch>
          </p:blipFill>
          <p:spPr bwMode="auto">
            <a:xfrm>
              <a:off x="884" y="676"/>
              <a:ext cx="4037" cy="3273"/>
            </a:xfrm>
            <a:prstGeom prst="rect">
              <a:avLst/>
            </a:prstGeom>
            <a:noFill/>
            <a:ln w="9525">
              <a:noFill/>
              <a:miter lim="800000"/>
              <a:headEnd/>
              <a:tailEnd/>
            </a:ln>
          </p:spPr>
        </p:pic>
        <p:sp>
          <p:nvSpPr>
            <p:cNvPr id="242694" name="Rectangle 8"/>
            <p:cNvSpPr>
              <a:spLocks noChangeArrowheads="1"/>
            </p:cNvSpPr>
            <p:nvPr/>
          </p:nvSpPr>
          <p:spPr bwMode="auto">
            <a:xfrm>
              <a:off x="2064" y="3249"/>
              <a:ext cx="1678" cy="181"/>
            </a:xfrm>
            <a:prstGeom prst="rect">
              <a:avLst/>
            </a:prstGeom>
            <a:solidFill>
              <a:schemeClr val="tx1"/>
            </a:solidFill>
            <a:ln w="9525">
              <a:solidFill>
                <a:schemeClr val="tx1"/>
              </a:solidFill>
              <a:miter lim="800000"/>
              <a:headEnd/>
              <a:tailEnd/>
            </a:ln>
          </p:spPr>
          <p:txBody>
            <a:bodyPr wrap="none" anchor="ctr"/>
            <a:lstStyle/>
            <a:p>
              <a:endParaRPr lang="zh-TW" altLang="en-U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12"/>
          </p:nvPr>
        </p:nvSpPr>
        <p:spPr/>
        <p:txBody>
          <a:bodyPr/>
          <a:lstStyle/>
          <a:p>
            <a:pPr>
              <a:defRPr/>
            </a:pPr>
            <a:fld id="{92B65792-6322-4149-A7E4-926516244967}" type="slidenum">
              <a:rPr lang="en-US" altLang="zh-TW"/>
              <a:pPr>
                <a:defRPr/>
              </a:pPr>
              <a:t>2</a:t>
            </a:fld>
            <a:endParaRPr lang="en-US" altLang="zh-TW"/>
          </a:p>
        </p:txBody>
      </p:sp>
      <p:sp>
        <p:nvSpPr>
          <p:cNvPr id="1797126" name="Rectangle 6"/>
          <p:cNvSpPr>
            <a:spLocks noGrp="1" noChangeArrowheads="1"/>
          </p:cNvSpPr>
          <p:nvPr>
            <p:ph type="title"/>
          </p:nvPr>
        </p:nvSpPr>
        <p:spPr/>
        <p:txBody>
          <a:bodyPr/>
          <a:lstStyle/>
          <a:p>
            <a:pPr eaLnBrk="1" hangingPunct="1">
              <a:defRPr/>
            </a:pPr>
            <a:r>
              <a:rPr lang="zh-TW" altLang="en-US" smtClean="0"/>
              <a:t>經營策略與知識管理</a:t>
            </a:r>
          </a:p>
        </p:txBody>
      </p:sp>
      <p:pic>
        <p:nvPicPr>
          <p:cNvPr id="227332" name="Picture 5"/>
          <p:cNvPicPr>
            <a:picLocks noGrp="1" noChangeAspect="1" noChangeArrowheads="1"/>
          </p:cNvPicPr>
          <p:nvPr>
            <p:ph idx="1"/>
          </p:nvPr>
        </p:nvPicPr>
        <p:blipFill>
          <a:blip r:embed="rId2"/>
          <a:srcRect/>
          <a:stretch>
            <a:fillRect/>
          </a:stretch>
        </p:blipFill>
        <p:spPr>
          <a:xfrm>
            <a:off x="1258888" y="981075"/>
            <a:ext cx="6408737" cy="3562350"/>
          </a:xfrm>
          <a:noFill/>
        </p:spPr>
      </p:pic>
      <p:sp>
        <p:nvSpPr>
          <p:cNvPr id="227333" name="Text Box 8"/>
          <p:cNvSpPr txBox="1">
            <a:spLocks noChangeArrowheads="1"/>
          </p:cNvSpPr>
          <p:nvPr/>
        </p:nvSpPr>
        <p:spPr bwMode="auto">
          <a:xfrm>
            <a:off x="250825" y="4652963"/>
            <a:ext cx="8713788" cy="1739900"/>
          </a:xfrm>
          <a:prstGeom prst="rect">
            <a:avLst/>
          </a:prstGeom>
          <a:solidFill>
            <a:srgbClr val="333300"/>
          </a:solidFill>
          <a:ln w="9525">
            <a:noFill/>
            <a:miter lim="800000"/>
            <a:headEnd/>
            <a:tailEnd/>
          </a:ln>
        </p:spPr>
        <p:txBody>
          <a:bodyPr>
            <a:spAutoFit/>
          </a:bodyPr>
          <a:lstStyle/>
          <a:p>
            <a:r>
              <a:rPr lang="zh-TW" altLang="en-US">
                <a:latin typeface="Times New Roman" pitchFamily="18" charset="0"/>
                <a:ea typeface="標楷體" pitchFamily="65" charset="-120"/>
              </a:rPr>
              <a:t>企業經營策略有助於界定知識管理的活動，使知識管理策略能支持企業完成目標和使命，以及強化競爭地位</a:t>
            </a:r>
            <a:r>
              <a:rPr lang="en-US" altLang="zh-TW">
                <a:latin typeface="Times New Roman" pitchFamily="18" charset="0"/>
                <a:ea typeface="標楷體" pitchFamily="65" charset="-120"/>
              </a:rPr>
              <a:t>(Gronhang &amp; Nordhaug, 1992)</a:t>
            </a:r>
            <a:r>
              <a:rPr lang="zh-TW" altLang="en-US">
                <a:latin typeface="Times New Roman" pitchFamily="18" charset="0"/>
                <a:ea typeface="標楷體" pitchFamily="65" charset="-120"/>
              </a:rPr>
              <a:t>。因此，企業若缺乏策略方向，不僅造成企業資源的浪費，也會使知識管理的效果大打折扣</a:t>
            </a:r>
            <a:r>
              <a:rPr lang="en-US" altLang="zh-TW">
                <a:latin typeface="Times New Roman" pitchFamily="18" charset="0"/>
                <a:ea typeface="標楷體" pitchFamily="65" charset="-120"/>
              </a:rPr>
              <a:t>(Zack, 1999)</a:t>
            </a:r>
            <a:r>
              <a:rPr lang="zh-TW" altLang="en-US">
                <a:latin typeface="Times New Roman" pitchFamily="18" charset="0"/>
                <a:ea typeface="標楷體" pitchFamily="65" charset="-120"/>
              </a:rPr>
              <a:t>。換言之，組織策略是引導公司發展知識管理最重要的原因，所以企業應該評估何種知識是有價值的、獨特的且不易被模仿的，以及這些資源和能力如何透過策略運作以支持企業的產品和市場地位。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F67DA95E-3403-4FB0-AA4D-D4AF1C550533}" type="slidenum">
              <a:rPr lang="en-US" altLang="zh-TW"/>
              <a:pPr>
                <a:defRPr/>
              </a:pPr>
              <a:t>20</a:t>
            </a:fld>
            <a:endParaRPr lang="en-US" altLang="zh-TW"/>
          </a:p>
        </p:txBody>
      </p:sp>
      <p:sp>
        <p:nvSpPr>
          <p:cNvPr id="1842178" name="Rectangle 2"/>
          <p:cNvSpPr>
            <a:spLocks noGrp="1" noChangeArrowheads="1"/>
          </p:cNvSpPr>
          <p:nvPr>
            <p:ph type="title"/>
          </p:nvPr>
        </p:nvSpPr>
        <p:spPr/>
        <p:txBody>
          <a:bodyPr/>
          <a:lstStyle/>
          <a:p>
            <a:pPr eaLnBrk="1" hangingPunct="1">
              <a:defRPr/>
            </a:pPr>
            <a:r>
              <a:rPr lang="en-US" altLang="zh-TW" smtClean="0"/>
              <a:t>Bonora</a:t>
            </a:r>
            <a:r>
              <a:rPr lang="zh-TW" altLang="en-US" smtClean="0"/>
              <a:t>等的四種知識管理方式</a:t>
            </a:r>
          </a:p>
        </p:txBody>
      </p:sp>
      <p:sp>
        <p:nvSpPr>
          <p:cNvPr id="243716" name="Rectangle 3"/>
          <p:cNvSpPr>
            <a:spLocks noGrp="1" noChangeArrowheads="1"/>
          </p:cNvSpPr>
          <p:nvPr>
            <p:ph type="body" idx="1"/>
          </p:nvPr>
        </p:nvSpPr>
        <p:spPr>
          <a:xfrm>
            <a:off x="468313" y="981075"/>
            <a:ext cx="8229600" cy="5327650"/>
          </a:xfrm>
        </p:spPr>
        <p:txBody>
          <a:bodyPr/>
          <a:lstStyle/>
          <a:p>
            <a:pPr eaLnBrk="1" hangingPunct="1">
              <a:lnSpc>
                <a:spcPct val="80000"/>
              </a:lnSpc>
            </a:pPr>
            <a:r>
              <a:rPr lang="en-US" altLang="zh-TW" sz="2300" smtClean="0"/>
              <a:t>1.</a:t>
            </a:r>
            <a:r>
              <a:rPr lang="zh-TW" altLang="en-US" sz="2300" b="1" smtClean="0"/>
              <a:t>有機的、整合的（第一象限）</a:t>
            </a:r>
          </a:p>
          <a:p>
            <a:pPr eaLnBrk="1" hangingPunct="1">
              <a:lnSpc>
                <a:spcPct val="80000"/>
              </a:lnSpc>
            </a:pPr>
            <a:r>
              <a:rPr lang="zh-TW" altLang="en-US" sz="2300" smtClean="0"/>
              <a:t>以</a:t>
            </a:r>
            <a:r>
              <a:rPr lang="zh-TW" altLang="en-US" sz="2300" u="sng" smtClean="0"/>
              <a:t>團隊及專案小組為核心</a:t>
            </a:r>
            <a:r>
              <a:rPr lang="zh-TW" altLang="en-US" sz="2300" smtClean="0"/>
              <a:t>，每個團隊及專案小組有著個別或特殊化知識的成員。知識一旦專業化或個人化，則可利用專案或團隊將知識整合在一起，予以一般化並將其擴散，使團隊成員所擁有的知識得以用於解決問題並獲得解答。這是個人資源具體化的重要步驟，並可使內部控制具有效能，許多重要決策都需要靠團隊或專案來完成，例如進入新市場、擴建新廠、併購新事業等。在此象限中，個人知識的可取得性最高，並可藉合作的方式取得綜效。此外，團隊中的成員會互相學習，因此組織對特定個人的依賴程度將可下降。</a:t>
            </a:r>
          </a:p>
          <a:p>
            <a:pPr eaLnBrk="1" hangingPunct="1">
              <a:lnSpc>
                <a:spcPct val="80000"/>
              </a:lnSpc>
            </a:pPr>
            <a:r>
              <a:rPr lang="en-US" altLang="zh-TW" sz="2300" smtClean="0"/>
              <a:t>2.</a:t>
            </a:r>
            <a:r>
              <a:rPr lang="zh-TW" altLang="en-US" sz="2300" b="1" smtClean="0"/>
              <a:t>機械的、整合的（第二象限）</a:t>
            </a:r>
          </a:p>
          <a:p>
            <a:pPr eaLnBrk="1" hangingPunct="1">
              <a:lnSpc>
                <a:spcPct val="80000"/>
              </a:lnSpc>
            </a:pPr>
            <a:r>
              <a:rPr lang="zh-TW" altLang="en-US" sz="2300" u="sng" smtClean="0"/>
              <a:t>以科層體制為核心</a:t>
            </a:r>
            <a:r>
              <a:rPr lang="zh-TW" altLang="en-US" sz="2300" smtClean="0"/>
              <a:t>，強調控制、職權、規則、程序及標準化，但同時也強調達成組織目標各種努力間的協調。這種組織類型是將所有的工作規則清楚定義，因此可將任何員工放在任何位置上，而得到相同的效果。第二象限對個人的依賴是最小的，藉由制訂作業規章、成文化的標準或手冊，使組織結構的作業成為知識。</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3C853EF8-0A9C-4B59-B91E-0B95C1911EED}" type="slidenum">
              <a:rPr lang="en-US" altLang="zh-TW"/>
              <a:pPr>
                <a:defRPr/>
              </a:pPr>
              <a:t>21</a:t>
            </a:fld>
            <a:endParaRPr lang="en-US" altLang="zh-TW"/>
          </a:p>
        </p:txBody>
      </p:sp>
      <p:sp>
        <p:nvSpPr>
          <p:cNvPr id="1843202" name="Rectangle 2"/>
          <p:cNvSpPr>
            <a:spLocks noGrp="1" noChangeArrowheads="1"/>
          </p:cNvSpPr>
          <p:nvPr>
            <p:ph type="title"/>
          </p:nvPr>
        </p:nvSpPr>
        <p:spPr/>
        <p:txBody>
          <a:bodyPr/>
          <a:lstStyle/>
          <a:p>
            <a:pPr eaLnBrk="1" hangingPunct="1">
              <a:defRPr/>
            </a:pPr>
            <a:r>
              <a:rPr lang="en-US" altLang="zh-TW" smtClean="0"/>
              <a:t>Bonora</a:t>
            </a:r>
            <a:r>
              <a:rPr lang="zh-TW" altLang="en-US" smtClean="0"/>
              <a:t>等的四種知識管理方式</a:t>
            </a:r>
          </a:p>
        </p:txBody>
      </p:sp>
      <p:sp>
        <p:nvSpPr>
          <p:cNvPr id="244740" name="Rectangle 3"/>
          <p:cNvSpPr>
            <a:spLocks noGrp="1" noChangeArrowheads="1"/>
          </p:cNvSpPr>
          <p:nvPr>
            <p:ph type="body" idx="1"/>
          </p:nvPr>
        </p:nvSpPr>
        <p:spPr>
          <a:xfrm>
            <a:off x="468313" y="908050"/>
            <a:ext cx="8229600" cy="5400675"/>
          </a:xfrm>
        </p:spPr>
        <p:txBody>
          <a:bodyPr/>
          <a:lstStyle/>
          <a:p>
            <a:pPr eaLnBrk="1" hangingPunct="1">
              <a:lnSpc>
                <a:spcPct val="80000"/>
              </a:lnSpc>
            </a:pPr>
            <a:r>
              <a:rPr lang="en-US" altLang="zh-TW" sz="2300" smtClean="0"/>
              <a:t>3.</a:t>
            </a:r>
            <a:r>
              <a:rPr lang="zh-TW" altLang="en-US" sz="2300" b="1" smtClean="0"/>
              <a:t>機械的、分散的（第三象限）</a:t>
            </a:r>
          </a:p>
          <a:p>
            <a:pPr eaLnBrk="1" hangingPunct="1">
              <a:lnSpc>
                <a:spcPct val="80000"/>
              </a:lnSpc>
            </a:pPr>
            <a:r>
              <a:rPr lang="zh-TW" altLang="en-US" sz="2300" u="sng" smtClean="0"/>
              <a:t>以文件、檔案為核心</a:t>
            </a:r>
            <a:r>
              <a:rPr lang="zh-TW" altLang="en-US" sz="2300" smtClean="0"/>
              <a:t>，而此一機械儲存體並不具有認知的主體。幾乎所有的組織都保存備忘錄、文件、傳票、報告等，並使用電腦儲存，使組織得以記錄更大量的資訊。所有，公司的挑戰在於將資訊轉換成知識，但這在多數情況下需要一定的技巧。</a:t>
            </a:r>
          </a:p>
          <a:p>
            <a:pPr eaLnBrk="1" hangingPunct="1">
              <a:lnSpc>
                <a:spcPct val="80000"/>
              </a:lnSpc>
            </a:pPr>
            <a:r>
              <a:rPr lang="en-US" altLang="zh-TW" sz="2300" smtClean="0"/>
              <a:t>4.</a:t>
            </a:r>
            <a:r>
              <a:rPr lang="zh-TW" altLang="en-US" sz="2300" b="1" smtClean="0"/>
              <a:t>有機的、分散的（第四象限）</a:t>
            </a:r>
          </a:p>
          <a:p>
            <a:pPr eaLnBrk="1" hangingPunct="1">
              <a:lnSpc>
                <a:spcPct val="80000"/>
              </a:lnSpc>
            </a:pPr>
            <a:r>
              <a:rPr lang="zh-TW" altLang="en-US" sz="2300" u="sng" smtClean="0"/>
              <a:t>以獨立的專業人員為中心</a:t>
            </a:r>
            <a:r>
              <a:rPr lang="zh-TW" altLang="en-US" sz="2300" smtClean="0"/>
              <a:t>，專業人士的知識不但是有機的，也是特殊化及個人化的，其技能係透過所受的專業訓練與教育來標準化。然而，標準化雖然存在，但專業人士卻很少以完全相同的方式來應用其技能，因為其中存在著許多個人的判斷。專業人士甚至可以藉著經驗學習，經由行為的第二次共同化來發展多元化的知識。由於知識是獨立地儲存在個人身上，因此從公司的觀點而言，知識的儲存是分散的。在此象限的優勢是利用這些分散的、零散的知識為公司創造利益。而組織必須思考的是降低組織對知識工作者的依賴，因此「建構」策略是降低人員離去的風險，而「維持」策略的思考方向則是將分散的知識具體化、一般化。</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5"/>
          <p:cNvSpPr>
            <a:spLocks noGrp="1"/>
          </p:cNvSpPr>
          <p:nvPr>
            <p:ph type="sldNum" sz="quarter" idx="12"/>
          </p:nvPr>
        </p:nvSpPr>
        <p:spPr/>
        <p:txBody>
          <a:bodyPr/>
          <a:lstStyle/>
          <a:p>
            <a:pPr>
              <a:defRPr/>
            </a:pPr>
            <a:fld id="{672DE102-9EF6-439C-A167-4B10B6DE4707}" type="slidenum">
              <a:rPr lang="en-US" altLang="zh-TW"/>
              <a:pPr>
                <a:defRPr/>
              </a:pPr>
              <a:t>22</a:t>
            </a:fld>
            <a:endParaRPr lang="en-US" altLang="zh-TW"/>
          </a:p>
        </p:txBody>
      </p:sp>
      <p:sp>
        <p:nvSpPr>
          <p:cNvPr id="1838082" name="Rectangle 2"/>
          <p:cNvSpPr>
            <a:spLocks noGrp="1" noChangeArrowheads="1"/>
          </p:cNvSpPr>
          <p:nvPr>
            <p:ph type="title"/>
          </p:nvPr>
        </p:nvSpPr>
        <p:spPr/>
        <p:txBody>
          <a:bodyPr/>
          <a:lstStyle/>
          <a:p>
            <a:pPr eaLnBrk="1" hangingPunct="1">
              <a:defRPr/>
            </a:pPr>
            <a:r>
              <a:rPr lang="en-US" altLang="zh-TW" smtClean="0"/>
              <a:t>Donghue</a:t>
            </a:r>
            <a:r>
              <a:rPr lang="zh-TW" altLang="en-US" smtClean="0"/>
              <a:t>等的四種知識管理方式</a:t>
            </a:r>
          </a:p>
        </p:txBody>
      </p:sp>
      <p:grpSp>
        <p:nvGrpSpPr>
          <p:cNvPr id="2" name="Group 5"/>
          <p:cNvGrpSpPr>
            <a:grpSpLocks/>
          </p:cNvGrpSpPr>
          <p:nvPr/>
        </p:nvGrpSpPr>
        <p:grpSpPr bwMode="auto">
          <a:xfrm>
            <a:off x="1403350" y="1196975"/>
            <a:ext cx="6121400" cy="5060950"/>
            <a:chOff x="884" y="754"/>
            <a:chExt cx="3856" cy="3188"/>
          </a:xfrm>
        </p:grpSpPr>
        <p:pic>
          <p:nvPicPr>
            <p:cNvPr id="245765" name="Picture 3"/>
            <p:cNvPicPr>
              <a:picLocks noChangeAspect="1" noChangeArrowheads="1"/>
            </p:cNvPicPr>
            <p:nvPr/>
          </p:nvPicPr>
          <p:blipFill>
            <a:blip r:embed="rId2"/>
            <a:srcRect/>
            <a:stretch>
              <a:fillRect/>
            </a:stretch>
          </p:blipFill>
          <p:spPr bwMode="auto">
            <a:xfrm>
              <a:off x="884" y="754"/>
              <a:ext cx="3856" cy="3188"/>
            </a:xfrm>
            <a:prstGeom prst="rect">
              <a:avLst/>
            </a:prstGeom>
            <a:noFill/>
            <a:ln w="9525">
              <a:noFill/>
              <a:miter lim="800000"/>
              <a:headEnd/>
              <a:tailEnd/>
            </a:ln>
          </p:spPr>
        </p:pic>
        <p:sp>
          <p:nvSpPr>
            <p:cNvPr id="245766" name="Rectangle 4"/>
            <p:cNvSpPr>
              <a:spLocks noChangeArrowheads="1"/>
            </p:cNvSpPr>
            <p:nvPr/>
          </p:nvSpPr>
          <p:spPr bwMode="auto">
            <a:xfrm>
              <a:off x="1474" y="3566"/>
              <a:ext cx="2449" cy="136"/>
            </a:xfrm>
            <a:prstGeom prst="rect">
              <a:avLst/>
            </a:prstGeom>
            <a:solidFill>
              <a:schemeClr val="tx1"/>
            </a:solidFill>
            <a:ln w="9525">
              <a:solidFill>
                <a:schemeClr val="tx1"/>
              </a:solidFill>
              <a:miter lim="800000"/>
              <a:headEnd/>
              <a:tailEnd/>
            </a:ln>
          </p:spPr>
          <p:txBody>
            <a:bodyPr wrap="none" anchor="ctr"/>
            <a:lstStyle/>
            <a:p>
              <a:endParaRPr lang="zh-TW" altLang="en-US"/>
            </a:p>
          </p:txBody>
        </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4"/>
          <p:cNvSpPr>
            <a:spLocks noGrp="1"/>
          </p:cNvSpPr>
          <p:nvPr>
            <p:ph type="sldNum" sz="quarter" idx="12"/>
          </p:nvPr>
        </p:nvSpPr>
        <p:spPr/>
        <p:txBody>
          <a:bodyPr/>
          <a:lstStyle/>
          <a:p>
            <a:pPr>
              <a:defRPr/>
            </a:pPr>
            <a:fld id="{27A59F0E-1C0E-4A45-99A1-2530A0CB1A51}" type="slidenum">
              <a:rPr lang="en-US" altLang="zh-TW"/>
              <a:pPr>
                <a:defRPr/>
              </a:pPr>
              <a:t>23</a:t>
            </a:fld>
            <a:endParaRPr lang="en-US" altLang="zh-TW"/>
          </a:p>
        </p:txBody>
      </p:sp>
      <p:sp>
        <p:nvSpPr>
          <p:cNvPr id="1756163" name="Rectangle 3"/>
          <p:cNvSpPr>
            <a:spLocks noGrp="1" noChangeArrowheads="1"/>
          </p:cNvSpPr>
          <p:nvPr>
            <p:ph type="title"/>
          </p:nvPr>
        </p:nvSpPr>
        <p:spPr/>
        <p:txBody>
          <a:bodyPr/>
          <a:lstStyle/>
          <a:p>
            <a:pPr eaLnBrk="1" hangingPunct="1">
              <a:defRPr/>
            </a:pPr>
            <a:r>
              <a:rPr lang="en-US" altLang="zh-TW" smtClean="0"/>
              <a:t>Von Krogh</a:t>
            </a:r>
            <a:r>
              <a:rPr lang="zh-TW" altLang="en-US" smtClean="0"/>
              <a:t>知識建立的策略</a:t>
            </a:r>
          </a:p>
        </p:txBody>
      </p:sp>
      <p:grpSp>
        <p:nvGrpSpPr>
          <p:cNvPr id="2" name="Group 5"/>
          <p:cNvGrpSpPr>
            <a:grpSpLocks/>
          </p:cNvGrpSpPr>
          <p:nvPr/>
        </p:nvGrpSpPr>
        <p:grpSpPr bwMode="auto">
          <a:xfrm>
            <a:off x="468313" y="1628775"/>
            <a:ext cx="8220075" cy="3806825"/>
            <a:chOff x="295" y="1026"/>
            <a:chExt cx="5178" cy="2398"/>
          </a:xfrm>
        </p:grpSpPr>
        <p:pic>
          <p:nvPicPr>
            <p:cNvPr id="246789" name="Picture 2"/>
            <p:cNvPicPr>
              <a:picLocks noChangeAspect="1" noChangeArrowheads="1"/>
            </p:cNvPicPr>
            <p:nvPr/>
          </p:nvPicPr>
          <p:blipFill>
            <a:blip r:embed="rId2"/>
            <a:srcRect/>
            <a:stretch>
              <a:fillRect/>
            </a:stretch>
          </p:blipFill>
          <p:spPr bwMode="auto">
            <a:xfrm>
              <a:off x="295" y="1026"/>
              <a:ext cx="5178" cy="2398"/>
            </a:xfrm>
            <a:prstGeom prst="rect">
              <a:avLst/>
            </a:prstGeom>
            <a:noFill/>
            <a:ln w="9525">
              <a:noFill/>
              <a:miter lim="800000"/>
              <a:headEnd/>
              <a:tailEnd/>
            </a:ln>
          </p:spPr>
        </p:pic>
        <p:sp>
          <p:nvSpPr>
            <p:cNvPr id="246790" name="Rectangle 4"/>
            <p:cNvSpPr>
              <a:spLocks noChangeArrowheads="1"/>
            </p:cNvSpPr>
            <p:nvPr/>
          </p:nvSpPr>
          <p:spPr bwMode="auto">
            <a:xfrm>
              <a:off x="2154" y="2659"/>
              <a:ext cx="1542" cy="227"/>
            </a:xfrm>
            <a:prstGeom prst="rect">
              <a:avLst/>
            </a:prstGeom>
            <a:solidFill>
              <a:schemeClr val="tx1"/>
            </a:solidFill>
            <a:ln w="9525">
              <a:solidFill>
                <a:schemeClr val="tx1"/>
              </a:solidFill>
              <a:miter lim="800000"/>
              <a:headEnd/>
              <a:tailEnd/>
            </a:ln>
          </p:spPr>
          <p:txBody>
            <a:bodyPr wrap="none" anchor="ctr"/>
            <a:lstStyle/>
            <a:p>
              <a:endParaRPr lang="zh-TW" altLang="en-US"/>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B8A8902C-9823-4DC8-8354-4255069D9A6F}" type="slidenum">
              <a:rPr lang="en-US" altLang="zh-TW"/>
              <a:pPr>
                <a:defRPr/>
              </a:pPr>
              <a:t>24</a:t>
            </a:fld>
            <a:endParaRPr lang="en-US" altLang="zh-TW"/>
          </a:p>
        </p:txBody>
      </p:sp>
      <p:sp>
        <p:nvSpPr>
          <p:cNvPr id="1757186" name="Rectangle 2"/>
          <p:cNvSpPr>
            <a:spLocks noGrp="1" noChangeArrowheads="1"/>
          </p:cNvSpPr>
          <p:nvPr>
            <p:ph type="title"/>
          </p:nvPr>
        </p:nvSpPr>
        <p:spPr/>
        <p:txBody>
          <a:bodyPr/>
          <a:lstStyle/>
          <a:p>
            <a:pPr eaLnBrk="1" hangingPunct="1">
              <a:defRPr/>
            </a:pPr>
            <a:r>
              <a:rPr lang="en-US" altLang="zh-TW" smtClean="0"/>
              <a:t>Von Krogh</a:t>
            </a:r>
            <a:r>
              <a:rPr lang="zh-TW" altLang="en-US" smtClean="0"/>
              <a:t>知識建立的策略</a:t>
            </a:r>
          </a:p>
        </p:txBody>
      </p:sp>
      <p:sp>
        <p:nvSpPr>
          <p:cNvPr id="247812" name="Rectangle 3"/>
          <p:cNvSpPr>
            <a:spLocks noGrp="1" noChangeArrowheads="1"/>
          </p:cNvSpPr>
          <p:nvPr>
            <p:ph type="body" idx="1"/>
          </p:nvPr>
        </p:nvSpPr>
        <p:spPr>
          <a:xfrm>
            <a:off x="468313" y="981075"/>
            <a:ext cx="8229600" cy="4495800"/>
          </a:xfrm>
        </p:spPr>
        <p:txBody>
          <a:bodyPr/>
          <a:lstStyle/>
          <a:p>
            <a:pPr eaLnBrk="1" hangingPunct="1">
              <a:lnSpc>
                <a:spcPct val="80000"/>
              </a:lnSpc>
            </a:pPr>
            <a:r>
              <a:rPr lang="zh-TW" altLang="en-US" sz="2300" b="1" smtClean="0"/>
              <a:t>槓桿型策略</a:t>
            </a:r>
            <a:r>
              <a:rPr lang="zh-TW" altLang="en-US" sz="2300" smtClean="0"/>
              <a:t>需要就原有知識領域進行更多元的發展，因此需要屬於各現存知識領域中的專業人員能夠相互溝通的管道。不但要有便利的資訊系統提供所需的資料與檔案，更重要的是建立共同語言，使得不同專業間的溝通更為順暢。</a:t>
            </a:r>
          </a:p>
          <a:p>
            <a:pPr eaLnBrk="1" hangingPunct="1">
              <a:lnSpc>
                <a:spcPct val="80000"/>
              </a:lnSpc>
            </a:pPr>
            <a:r>
              <a:rPr lang="zh-TW" altLang="en-US" sz="2300" b="1" smtClean="0"/>
              <a:t>擴展策略</a:t>
            </a:r>
            <a:r>
              <a:rPr lang="zh-TW" altLang="en-US" sz="2300" smtClean="0"/>
              <a:t>的重點在於就現有的知識領域作創新的發展，因此知識管理系統的重點應在於相關外部資訊的提供，以刺激創新的產生，此外，創新更需要主觀的信仰來啟動，換句話說，需要的是就原有專業進行嘗試、實驗與冒險的精神。</a:t>
            </a:r>
          </a:p>
          <a:p>
            <a:pPr eaLnBrk="1" hangingPunct="1">
              <a:lnSpc>
                <a:spcPct val="80000"/>
              </a:lnSpc>
            </a:pPr>
            <a:r>
              <a:rPr lang="zh-TW" altLang="en-US" sz="2300" b="1" smtClean="0"/>
              <a:t>凝聚策略</a:t>
            </a:r>
            <a:r>
              <a:rPr lang="zh-TW" altLang="en-US" sz="2300" smtClean="0"/>
              <a:t>的重點在於引進新知識，因此重點在於將新的知識領域與原有知識領域進行整合，因此知識管理系統的重點在於提供完整的參考範例以及支援的專家網絡，同時營造組織內對新事物的好奇，對嘗試中發生的錯誤高度容忍，並將之視為必須的學習經驗的氣氛。</a:t>
            </a:r>
          </a:p>
          <a:p>
            <a:pPr eaLnBrk="1" hangingPunct="1">
              <a:lnSpc>
                <a:spcPct val="80000"/>
              </a:lnSpc>
            </a:pPr>
            <a:r>
              <a:rPr lang="zh-TW" altLang="en-US" sz="2300" b="1" smtClean="0"/>
              <a:t>探索策略</a:t>
            </a:r>
            <a:r>
              <a:rPr lang="zh-TW" altLang="en-US" sz="2300" smtClean="0"/>
              <a:t>的重點在於從無到有的創造，因此最不需要的是限制與包袱，相反的，它需要大量基礎資料與各種發展的可能性，因此，知識管理系統的重點在於提供充分的資料與資訊支援，但要注意的是，探索並非漫無目的，因此，與組織策略以及主要信仰的密切連結也是管理的重點之一。</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12"/>
          </p:nvPr>
        </p:nvSpPr>
        <p:spPr/>
        <p:txBody>
          <a:bodyPr/>
          <a:lstStyle/>
          <a:p>
            <a:pPr>
              <a:defRPr/>
            </a:pPr>
            <a:fld id="{C7D964B1-047C-4ADD-883C-4BB904A3F6B8}" type="slidenum">
              <a:rPr lang="en-US" altLang="zh-TW"/>
              <a:pPr>
                <a:defRPr/>
              </a:pPr>
              <a:t>25</a:t>
            </a:fld>
            <a:endParaRPr lang="en-US" altLang="zh-TW"/>
          </a:p>
        </p:txBody>
      </p:sp>
      <p:sp>
        <p:nvSpPr>
          <p:cNvPr id="1753090" name="Rectangle 2"/>
          <p:cNvSpPr>
            <a:spLocks noGrp="1" noChangeArrowheads="1"/>
          </p:cNvSpPr>
          <p:nvPr>
            <p:ph type="title"/>
          </p:nvPr>
        </p:nvSpPr>
        <p:spPr/>
        <p:txBody>
          <a:bodyPr/>
          <a:lstStyle/>
          <a:p>
            <a:pPr eaLnBrk="1" hangingPunct="1">
              <a:defRPr/>
            </a:pPr>
            <a:r>
              <a:rPr lang="zh-TW" altLang="en-US" smtClean="0"/>
              <a:t>知識建立方式</a:t>
            </a:r>
          </a:p>
        </p:txBody>
      </p:sp>
      <p:sp>
        <p:nvSpPr>
          <p:cNvPr id="248836" name="Rectangle 3"/>
          <p:cNvSpPr>
            <a:spLocks noGrp="1" noChangeArrowheads="1"/>
          </p:cNvSpPr>
          <p:nvPr>
            <p:ph type="body" idx="1"/>
          </p:nvPr>
        </p:nvSpPr>
        <p:spPr>
          <a:xfrm>
            <a:off x="395288" y="1052513"/>
            <a:ext cx="8569325" cy="4968875"/>
          </a:xfrm>
        </p:spPr>
        <p:txBody>
          <a:bodyPr/>
          <a:lstStyle/>
          <a:p>
            <a:pPr eaLnBrk="1" hangingPunct="1">
              <a:lnSpc>
                <a:spcPct val="80000"/>
              </a:lnSpc>
            </a:pPr>
            <a:r>
              <a:rPr lang="en-US" altLang="zh-TW" sz="2400" smtClean="0"/>
              <a:t>1.</a:t>
            </a:r>
            <a:r>
              <a:rPr lang="zh-TW" altLang="en-US" sz="2400" b="1" smtClean="0"/>
              <a:t>收購</a:t>
            </a:r>
            <a:r>
              <a:rPr lang="zh-TW" altLang="en-US" sz="2400" smtClean="0"/>
              <a:t>：收購某個組織，或是僱用擁有這項專才的人</a:t>
            </a:r>
          </a:p>
          <a:p>
            <a:pPr eaLnBrk="1" hangingPunct="1">
              <a:lnSpc>
                <a:spcPct val="80000"/>
              </a:lnSpc>
              <a:buFontTx/>
              <a:buNone/>
            </a:pPr>
            <a:r>
              <a:rPr lang="zh-TW" altLang="en-US" sz="2400" smtClean="0"/>
              <a:t>       員。</a:t>
            </a:r>
          </a:p>
          <a:p>
            <a:pPr eaLnBrk="1" hangingPunct="1">
              <a:lnSpc>
                <a:spcPct val="80000"/>
              </a:lnSpc>
            </a:pPr>
            <a:r>
              <a:rPr lang="en-US" altLang="zh-TW" sz="2400" smtClean="0"/>
              <a:t>2.</a:t>
            </a:r>
            <a:r>
              <a:rPr lang="zh-TW" altLang="en-US" sz="2400" b="1" smtClean="0"/>
              <a:t>租用</a:t>
            </a:r>
            <a:r>
              <a:rPr lang="zh-TW" altLang="en-US" sz="2400" smtClean="0"/>
              <a:t>：租用知識的來源，比如公司財務支援某個大</a:t>
            </a:r>
          </a:p>
          <a:p>
            <a:pPr eaLnBrk="1" hangingPunct="1">
              <a:lnSpc>
                <a:spcPct val="80000"/>
              </a:lnSpc>
              <a:buFontTx/>
              <a:buNone/>
            </a:pPr>
            <a:r>
              <a:rPr lang="zh-TW" altLang="en-US" sz="2400" smtClean="0"/>
              <a:t>       學或是研究組織，以換取研究成果發表後，首先應</a:t>
            </a:r>
          </a:p>
          <a:p>
            <a:pPr eaLnBrk="1" hangingPunct="1">
              <a:lnSpc>
                <a:spcPct val="80000"/>
              </a:lnSpc>
              <a:buFontTx/>
              <a:buNone/>
            </a:pPr>
            <a:r>
              <a:rPr lang="zh-TW" altLang="en-US" sz="2400" smtClean="0"/>
              <a:t>       用在商場上的權力。</a:t>
            </a:r>
          </a:p>
          <a:p>
            <a:pPr eaLnBrk="1" hangingPunct="1">
              <a:lnSpc>
                <a:spcPct val="80000"/>
              </a:lnSpc>
            </a:pPr>
            <a:r>
              <a:rPr lang="en-US" altLang="zh-TW" sz="2400" smtClean="0"/>
              <a:t>3.</a:t>
            </a:r>
            <a:r>
              <a:rPr lang="zh-TW" altLang="en-US" sz="2400" b="1" smtClean="0"/>
              <a:t>指派專責單位</a:t>
            </a:r>
            <a:r>
              <a:rPr lang="zh-TW" altLang="en-US" sz="2400" smtClean="0"/>
              <a:t>：在組織內設立專門負責的單位或團</a:t>
            </a:r>
          </a:p>
          <a:p>
            <a:pPr eaLnBrk="1" hangingPunct="1">
              <a:lnSpc>
                <a:spcPct val="80000"/>
              </a:lnSpc>
              <a:buFontTx/>
              <a:buNone/>
            </a:pPr>
            <a:r>
              <a:rPr lang="zh-TW" altLang="en-US" sz="2400" smtClean="0"/>
              <a:t>       體，例如研發單位。</a:t>
            </a:r>
          </a:p>
          <a:p>
            <a:pPr eaLnBrk="1" hangingPunct="1">
              <a:lnSpc>
                <a:spcPct val="80000"/>
              </a:lnSpc>
            </a:pPr>
            <a:r>
              <a:rPr lang="en-US" altLang="zh-TW" sz="2400" smtClean="0"/>
              <a:t>4.</a:t>
            </a:r>
            <a:r>
              <a:rPr lang="zh-TW" altLang="en-US" sz="2400" b="1" smtClean="0"/>
              <a:t>融合</a:t>
            </a:r>
            <a:r>
              <a:rPr lang="zh-TW" altLang="en-US" sz="2400" smtClean="0"/>
              <a:t>：把組織內觀點各異的成員結合起來，共同為</a:t>
            </a:r>
          </a:p>
          <a:p>
            <a:pPr eaLnBrk="1" hangingPunct="1">
              <a:lnSpc>
                <a:spcPct val="80000"/>
              </a:lnSpc>
              <a:buFontTx/>
              <a:buNone/>
            </a:pPr>
            <a:r>
              <a:rPr lang="zh-TW" altLang="en-US" sz="2400" smtClean="0"/>
              <a:t>      某個計劃或是問題而努力，使他們攜手找出答案。</a:t>
            </a:r>
          </a:p>
          <a:p>
            <a:pPr eaLnBrk="1" hangingPunct="1">
              <a:lnSpc>
                <a:spcPct val="80000"/>
              </a:lnSpc>
            </a:pPr>
            <a:r>
              <a:rPr lang="en-US" altLang="zh-TW" sz="2400" smtClean="0"/>
              <a:t>5.</a:t>
            </a:r>
            <a:r>
              <a:rPr lang="zh-TW" altLang="en-US" sz="2400" b="1" smtClean="0"/>
              <a:t>適應</a:t>
            </a:r>
            <a:r>
              <a:rPr lang="zh-TW" altLang="en-US" sz="2400" smtClean="0"/>
              <a:t>：企業必須努力的適應環境、不斷激發創造與</a:t>
            </a:r>
          </a:p>
          <a:p>
            <a:pPr eaLnBrk="1" hangingPunct="1">
              <a:lnSpc>
                <a:spcPct val="80000"/>
              </a:lnSpc>
              <a:buFontTx/>
              <a:buNone/>
            </a:pPr>
            <a:r>
              <a:rPr lang="zh-TW" altLang="en-US" sz="2400" smtClean="0"/>
              <a:t>      追求進步。</a:t>
            </a:r>
          </a:p>
          <a:p>
            <a:pPr eaLnBrk="1" hangingPunct="1">
              <a:lnSpc>
                <a:spcPct val="80000"/>
              </a:lnSpc>
            </a:pPr>
            <a:r>
              <a:rPr lang="en-US" altLang="zh-TW" sz="2400" smtClean="0"/>
              <a:t>6.</a:t>
            </a:r>
            <a:r>
              <a:rPr lang="zh-TW" altLang="en-US" sz="2400" b="1" smtClean="0"/>
              <a:t>網路</a:t>
            </a:r>
            <a:r>
              <a:rPr lang="zh-TW" altLang="en-US" sz="2400" smtClean="0"/>
              <a:t>：興趣團體與其他非正式的網路透過各種溝通</a:t>
            </a:r>
          </a:p>
          <a:p>
            <a:pPr eaLnBrk="1" hangingPunct="1">
              <a:lnSpc>
                <a:spcPct val="80000"/>
              </a:lnSpc>
              <a:buFontTx/>
              <a:buNone/>
            </a:pPr>
            <a:r>
              <a:rPr lang="zh-TW" altLang="en-US" sz="2400" smtClean="0"/>
              <a:t>      管道、分享彼此的專長，建立共同知識後，常能為</a:t>
            </a:r>
          </a:p>
          <a:p>
            <a:pPr eaLnBrk="1" hangingPunct="1">
              <a:lnSpc>
                <a:spcPct val="80000"/>
              </a:lnSpc>
              <a:buFontTx/>
              <a:buNone/>
            </a:pPr>
            <a:r>
              <a:rPr lang="zh-TW" altLang="en-US" sz="2400" smtClean="0"/>
              <a:t>      公司激發新的知識。</a:t>
            </a:r>
          </a:p>
        </p:txBody>
      </p:sp>
      <p:sp>
        <p:nvSpPr>
          <p:cNvPr id="248837" name="Text Box 4"/>
          <p:cNvSpPr txBox="1">
            <a:spLocks noChangeArrowheads="1"/>
          </p:cNvSpPr>
          <p:nvPr/>
        </p:nvSpPr>
        <p:spPr bwMode="auto">
          <a:xfrm>
            <a:off x="2555875" y="6272213"/>
            <a:ext cx="4349750" cy="585787"/>
          </a:xfrm>
          <a:prstGeom prst="rect">
            <a:avLst/>
          </a:prstGeom>
          <a:noFill/>
          <a:ln w="9525">
            <a:noFill/>
            <a:miter lim="800000"/>
            <a:headEnd/>
            <a:tailEnd/>
          </a:ln>
        </p:spPr>
        <p:txBody>
          <a:bodyPr wrap="none">
            <a:spAutoFit/>
          </a:bodyPr>
          <a:lstStyle/>
          <a:p>
            <a:pPr>
              <a:lnSpc>
                <a:spcPct val="80000"/>
              </a:lnSpc>
              <a:spcBef>
                <a:spcPct val="20000"/>
              </a:spcBef>
              <a:buClr>
                <a:schemeClr val="tx2"/>
              </a:buClr>
            </a:pPr>
            <a:r>
              <a:rPr lang="zh-TW" altLang="en-US">
                <a:latin typeface="Times New Roman" pitchFamily="18" charset="0"/>
                <a:ea typeface="標楷體" pitchFamily="65" charset="-120"/>
              </a:rPr>
              <a:t>資料來源：</a:t>
            </a:r>
            <a:r>
              <a:rPr lang="en-US" altLang="zh-TW">
                <a:latin typeface="Times New Roman" pitchFamily="18" charset="0"/>
                <a:ea typeface="標楷體" pitchFamily="65" charset="-120"/>
              </a:rPr>
              <a:t>Davenport </a:t>
            </a:r>
            <a:r>
              <a:rPr lang="zh-TW" altLang="en-US">
                <a:latin typeface="Times New Roman" pitchFamily="18" charset="0"/>
                <a:ea typeface="標楷體" pitchFamily="65" charset="-120"/>
              </a:rPr>
              <a:t>＆ </a:t>
            </a:r>
            <a:r>
              <a:rPr lang="en-US" altLang="zh-TW">
                <a:latin typeface="Times New Roman" pitchFamily="18" charset="0"/>
                <a:ea typeface="標楷體" pitchFamily="65" charset="-120"/>
              </a:rPr>
              <a:t>Prusak, 1997/2001</a:t>
            </a:r>
          </a:p>
          <a:p>
            <a:endParaRPr lang="en-US" altLang="zh-TW">
              <a:latin typeface="Times New Roman" pitchFamily="18" charset="0"/>
              <a:ea typeface="標楷體" pitchFamily="65" charset="-12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Rectangle 2"/>
          <p:cNvSpPr>
            <a:spLocks noGrp="1" noChangeArrowheads="1"/>
          </p:cNvSpPr>
          <p:nvPr>
            <p:ph type="title"/>
          </p:nvPr>
        </p:nvSpPr>
        <p:spPr/>
        <p:txBody>
          <a:bodyPr/>
          <a:lstStyle/>
          <a:p>
            <a:pPr>
              <a:defRPr/>
            </a:pPr>
            <a:r>
              <a:rPr lang="en-US" altLang="zh-TW" dirty="0" smtClean="0"/>
              <a:t> </a:t>
            </a:r>
            <a:r>
              <a:rPr lang="zh-TW" altLang="en-US" dirty="0"/>
              <a:t>一個整合性的知識獲取架構</a:t>
            </a:r>
          </a:p>
        </p:txBody>
      </p:sp>
      <p:pic>
        <p:nvPicPr>
          <p:cNvPr id="249859" name="Picture 8" descr="C:\Documents and Settings\miau\桌面\知識管理\jpg圖檔\ch05\z-vb139-F5-9.jpg"/>
          <p:cNvPicPr>
            <a:picLocks noGrp="1" noChangeAspect="1" noChangeArrowheads="1"/>
          </p:cNvPicPr>
          <p:nvPr>
            <p:ph idx="1"/>
          </p:nvPr>
        </p:nvPicPr>
        <p:blipFill>
          <a:blip r:embed="rId2"/>
          <a:srcRect/>
          <a:stretch>
            <a:fillRect/>
          </a:stretch>
        </p:blipFill>
        <p:spPr>
          <a:xfrm>
            <a:off x="2000250" y="950913"/>
            <a:ext cx="5073650" cy="5345112"/>
          </a:xfrm>
          <a:noFill/>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投影片編號版面配置區 5"/>
          <p:cNvSpPr>
            <a:spLocks noGrp="1"/>
          </p:cNvSpPr>
          <p:nvPr>
            <p:ph type="sldNum" sz="quarter" idx="12"/>
          </p:nvPr>
        </p:nvSpPr>
        <p:spPr/>
        <p:txBody>
          <a:bodyPr/>
          <a:lstStyle/>
          <a:p>
            <a:pPr>
              <a:defRPr/>
            </a:pPr>
            <a:fld id="{C80A1937-4AD3-476E-B5BE-430D9B19AF6D}" type="slidenum">
              <a:rPr lang="en-US" altLang="zh-TW"/>
              <a:pPr>
                <a:defRPr/>
              </a:pPr>
              <a:t>3</a:t>
            </a:fld>
            <a:endParaRPr lang="en-US" altLang="zh-TW"/>
          </a:p>
        </p:txBody>
      </p:sp>
      <p:sp>
        <p:nvSpPr>
          <p:cNvPr id="1470468" name="Rectangle 4"/>
          <p:cNvSpPr>
            <a:spLocks noGrp="1" noChangeArrowheads="1"/>
          </p:cNvSpPr>
          <p:nvPr>
            <p:ph type="title"/>
          </p:nvPr>
        </p:nvSpPr>
        <p:spPr/>
        <p:txBody>
          <a:bodyPr/>
          <a:lstStyle/>
          <a:p>
            <a:pPr eaLnBrk="1" hangingPunct="1">
              <a:defRPr/>
            </a:pPr>
            <a:r>
              <a:rPr lang="zh-TW" altLang="en-US" smtClean="0"/>
              <a:t>知識缺口</a:t>
            </a:r>
          </a:p>
        </p:txBody>
      </p:sp>
      <p:sp>
        <p:nvSpPr>
          <p:cNvPr id="1470471" name="AutoShape 7"/>
          <p:cNvSpPr>
            <a:spLocks noChangeArrowheads="1"/>
          </p:cNvSpPr>
          <p:nvPr/>
        </p:nvSpPr>
        <p:spPr bwMode="auto">
          <a:xfrm>
            <a:off x="1057275" y="1870075"/>
            <a:ext cx="3048000" cy="609600"/>
          </a:xfrm>
          <a:prstGeom prst="roundRect">
            <a:avLst>
              <a:gd name="adj" fmla="val 16667"/>
            </a:avLst>
          </a:prstGeom>
          <a:solidFill>
            <a:schemeClr val="tx2"/>
          </a:solidFill>
          <a:ln w="9525">
            <a:solidFill>
              <a:schemeClr val="tx1"/>
            </a:solidFill>
            <a:miter lim="800000"/>
            <a:headEnd/>
            <a:tailEnd/>
          </a:ln>
        </p:spPr>
        <p:txBody>
          <a:bodyPr wrap="none" anchor="ctr"/>
          <a:lstStyle/>
          <a:p>
            <a:pPr algn="ctr"/>
            <a:r>
              <a:rPr lang="zh-TW" altLang="en-US" sz="3200">
                <a:solidFill>
                  <a:srgbClr val="D60093"/>
                </a:solidFill>
                <a:latin typeface="Tahoma" pitchFamily="34" charset="0"/>
                <a:ea typeface="標楷體" pitchFamily="65" charset="-120"/>
              </a:rPr>
              <a:t>組織應備知識</a:t>
            </a:r>
          </a:p>
        </p:txBody>
      </p:sp>
      <p:sp>
        <p:nvSpPr>
          <p:cNvPr id="1470472" name="AutoShape 8"/>
          <p:cNvSpPr>
            <a:spLocks noChangeArrowheads="1"/>
          </p:cNvSpPr>
          <p:nvPr/>
        </p:nvSpPr>
        <p:spPr bwMode="auto">
          <a:xfrm>
            <a:off x="5324474" y="3546475"/>
            <a:ext cx="3362325" cy="609600"/>
          </a:xfrm>
          <a:prstGeom prst="roundRect">
            <a:avLst>
              <a:gd name="adj" fmla="val 16667"/>
            </a:avLst>
          </a:prstGeom>
          <a:solidFill>
            <a:srgbClr val="996633"/>
          </a:solidFill>
          <a:ln w="9525">
            <a:solidFill>
              <a:schemeClr val="tx1"/>
            </a:solidFill>
            <a:miter lim="800000"/>
            <a:headEnd/>
            <a:tailEnd/>
          </a:ln>
        </p:spPr>
        <p:txBody>
          <a:bodyPr wrap="none" anchor="ctr"/>
          <a:lstStyle/>
          <a:p>
            <a:pPr algn="ctr"/>
            <a:r>
              <a:rPr lang="zh-TW" altLang="en-US" sz="3200" dirty="0">
                <a:latin typeface="Tahoma" pitchFamily="34" charset="0"/>
                <a:ea typeface="標楷體" pitchFamily="65" charset="-120"/>
              </a:rPr>
              <a:t>組織</a:t>
            </a:r>
            <a:r>
              <a:rPr lang="zh-TW" altLang="en-US" sz="3200" dirty="0" smtClean="0">
                <a:latin typeface="Tahoma" pitchFamily="34" charset="0"/>
                <a:ea typeface="標楷體" pitchFamily="65" charset="-120"/>
              </a:rPr>
              <a:t>目前所能</a:t>
            </a:r>
            <a:r>
              <a:rPr lang="zh-TW" altLang="en-US" sz="3200" dirty="0">
                <a:latin typeface="Tahoma" pitchFamily="34" charset="0"/>
                <a:ea typeface="標楷體" pitchFamily="65" charset="-120"/>
              </a:rPr>
              <a:t>做的</a:t>
            </a:r>
          </a:p>
        </p:txBody>
      </p:sp>
      <p:sp>
        <p:nvSpPr>
          <p:cNvPr id="1470473" name="AutoShape 9"/>
          <p:cNvSpPr>
            <a:spLocks noChangeArrowheads="1"/>
          </p:cNvSpPr>
          <p:nvPr/>
        </p:nvSpPr>
        <p:spPr bwMode="auto">
          <a:xfrm>
            <a:off x="5324475" y="1870075"/>
            <a:ext cx="3048000" cy="609600"/>
          </a:xfrm>
          <a:prstGeom prst="roundRect">
            <a:avLst>
              <a:gd name="adj" fmla="val 16667"/>
            </a:avLst>
          </a:prstGeom>
          <a:solidFill>
            <a:srgbClr val="D60093"/>
          </a:solidFill>
          <a:ln w="9525">
            <a:solidFill>
              <a:schemeClr val="tx1"/>
            </a:solidFill>
            <a:miter lim="800000"/>
            <a:headEnd/>
            <a:tailEnd/>
          </a:ln>
        </p:spPr>
        <p:txBody>
          <a:bodyPr wrap="none" anchor="ctr"/>
          <a:lstStyle/>
          <a:p>
            <a:pPr algn="ctr"/>
            <a:r>
              <a:rPr lang="zh-TW" altLang="en-US" sz="3200" dirty="0">
                <a:latin typeface="Tahoma" pitchFamily="34" charset="0"/>
                <a:ea typeface="標楷體" pitchFamily="65" charset="-120"/>
              </a:rPr>
              <a:t>組織應該</a:t>
            </a:r>
            <a:r>
              <a:rPr lang="zh-TW" altLang="en-US" sz="3200" dirty="0" smtClean="0">
                <a:latin typeface="Tahoma" pitchFamily="34" charset="0"/>
                <a:ea typeface="標楷體" pitchFamily="65" charset="-120"/>
              </a:rPr>
              <a:t>做</a:t>
            </a:r>
            <a:r>
              <a:rPr lang="zh-TW" altLang="en-US" sz="3200" dirty="0">
                <a:latin typeface="Tahoma" pitchFamily="34" charset="0"/>
                <a:ea typeface="標楷體" pitchFamily="65" charset="-120"/>
              </a:rPr>
              <a:t>到</a:t>
            </a:r>
            <a:r>
              <a:rPr lang="zh-TW" altLang="en-US" sz="3200" dirty="0" smtClean="0">
                <a:latin typeface="Tahoma" pitchFamily="34" charset="0"/>
                <a:ea typeface="標楷體" pitchFamily="65" charset="-120"/>
              </a:rPr>
              <a:t>的</a:t>
            </a:r>
            <a:endParaRPr lang="zh-TW" altLang="en-US" sz="3200" dirty="0">
              <a:latin typeface="Tahoma" pitchFamily="34" charset="0"/>
              <a:ea typeface="標楷體" pitchFamily="65" charset="-120"/>
            </a:endParaRPr>
          </a:p>
        </p:txBody>
      </p:sp>
      <p:sp>
        <p:nvSpPr>
          <p:cNvPr id="1470474" name="AutoShape 10"/>
          <p:cNvSpPr>
            <a:spLocks noChangeArrowheads="1"/>
          </p:cNvSpPr>
          <p:nvPr/>
        </p:nvSpPr>
        <p:spPr bwMode="auto">
          <a:xfrm>
            <a:off x="1057275" y="3546475"/>
            <a:ext cx="3048000" cy="609600"/>
          </a:xfrm>
          <a:prstGeom prst="roundRect">
            <a:avLst>
              <a:gd name="adj" fmla="val 16667"/>
            </a:avLst>
          </a:prstGeom>
          <a:solidFill>
            <a:schemeClr val="accent2"/>
          </a:solidFill>
          <a:ln w="9525">
            <a:solidFill>
              <a:schemeClr val="tx1"/>
            </a:solidFill>
            <a:miter lim="800000"/>
            <a:headEnd/>
            <a:tailEnd/>
          </a:ln>
        </p:spPr>
        <p:txBody>
          <a:bodyPr wrap="none" anchor="ctr"/>
          <a:lstStyle/>
          <a:p>
            <a:pPr algn="ctr"/>
            <a:r>
              <a:rPr lang="zh-TW" altLang="en-US" sz="3200">
                <a:latin typeface="Tahoma" pitchFamily="34" charset="0"/>
                <a:ea typeface="標楷體" pitchFamily="65" charset="-120"/>
              </a:rPr>
              <a:t>組織現有知識</a:t>
            </a:r>
          </a:p>
        </p:txBody>
      </p:sp>
      <p:sp>
        <p:nvSpPr>
          <p:cNvPr id="1470475" name="Line 11"/>
          <p:cNvSpPr>
            <a:spLocks noChangeShapeType="1"/>
          </p:cNvSpPr>
          <p:nvPr/>
        </p:nvSpPr>
        <p:spPr bwMode="auto">
          <a:xfrm>
            <a:off x="2581275" y="2479675"/>
            <a:ext cx="0" cy="1066800"/>
          </a:xfrm>
          <a:prstGeom prst="line">
            <a:avLst/>
          </a:prstGeom>
          <a:noFill/>
          <a:ln w="57150">
            <a:solidFill>
              <a:schemeClr val="tx1"/>
            </a:solidFill>
            <a:prstDash val="sysDot"/>
            <a:miter lim="800000"/>
            <a:headEnd type="triangle" w="med" len="med"/>
            <a:tailEnd type="triangle" w="med" len="med"/>
          </a:ln>
        </p:spPr>
        <p:txBody>
          <a:bodyPr wrap="none"/>
          <a:lstStyle/>
          <a:p>
            <a:endParaRPr lang="zh-TW" altLang="en-US"/>
          </a:p>
        </p:txBody>
      </p:sp>
      <p:sp>
        <p:nvSpPr>
          <p:cNvPr id="1470476" name="Line 12"/>
          <p:cNvSpPr>
            <a:spLocks noChangeShapeType="1"/>
          </p:cNvSpPr>
          <p:nvPr/>
        </p:nvSpPr>
        <p:spPr bwMode="auto">
          <a:xfrm>
            <a:off x="6848475" y="2479675"/>
            <a:ext cx="0" cy="1066800"/>
          </a:xfrm>
          <a:prstGeom prst="line">
            <a:avLst/>
          </a:prstGeom>
          <a:noFill/>
          <a:ln w="57150">
            <a:solidFill>
              <a:schemeClr val="tx1"/>
            </a:solidFill>
            <a:prstDash val="sysDot"/>
            <a:miter lim="800000"/>
            <a:headEnd type="triangle" w="med" len="med"/>
            <a:tailEnd type="triangle" w="med" len="med"/>
          </a:ln>
        </p:spPr>
        <p:txBody>
          <a:bodyPr wrap="none"/>
          <a:lstStyle/>
          <a:p>
            <a:endParaRPr lang="zh-TW" altLang="en-US"/>
          </a:p>
        </p:txBody>
      </p:sp>
      <p:sp>
        <p:nvSpPr>
          <p:cNvPr id="1470477" name="Line 13"/>
          <p:cNvSpPr>
            <a:spLocks noChangeShapeType="1"/>
          </p:cNvSpPr>
          <p:nvPr/>
        </p:nvSpPr>
        <p:spPr bwMode="auto">
          <a:xfrm flipH="1">
            <a:off x="4105275" y="2174875"/>
            <a:ext cx="1219200" cy="0"/>
          </a:xfrm>
          <a:prstGeom prst="line">
            <a:avLst/>
          </a:prstGeom>
          <a:noFill/>
          <a:ln w="57150">
            <a:solidFill>
              <a:schemeClr val="tx1"/>
            </a:solidFill>
            <a:miter lim="800000"/>
            <a:headEnd/>
            <a:tailEnd type="triangle" w="med" len="med"/>
          </a:ln>
        </p:spPr>
        <p:txBody>
          <a:bodyPr wrap="none"/>
          <a:lstStyle/>
          <a:p>
            <a:endParaRPr lang="zh-TW" altLang="en-US"/>
          </a:p>
        </p:txBody>
      </p:sp>
      <p:sp>
        <p:nvSpPr>
          <p:cNvPr id="1470478" name="Line 14"/>
          <p:cNvSpPr>
            <a:spLocks noChangeShapeType="1"/>
          </p:cNvSpPr>
          <p:nvPr/>
        </p:nvSpPr>
        <p:spPr bwMode="auto">
          <a:xfrm>
            <a:off x="4105275" y="3851275"/>
            <a:ext cx="1219200" cy="0"/>
          </a:xfrm>
          <a:prstGeom prst="line">
            <a:avLst/>
          </a:prstGeom>
          <a:noFill/>
          <a:ln w="57150">
            <a:solidFill>
              <a:schemeClr val="tx1"/>
            </a:solidFill>
            <a:miter lim="800000"/>
            <a:headEnd/>
            <a:tailEnd type="triangle" w="med" len="med"/>
          </a:ln>
        </p:spPr>
        <p:txBody>
          <a:bodyPr wrap="none"/>
          <a:lstStyle/>
          <a:p>
            <a:endParaRPr lang="zh-TW" altLang="en-US"/>
          </a:p>
        </p:txBody>
      </p:sp>
      <p:sp>
        <p:nvSpPr>
          <p:cNvPr id="1470479" name="Text Box 15"/>
          <p:cNvSpPr txBox="1">
            <a:spLocks noChangeArrowheads="1"/>
          </p:cNvSpPr>
          <p:nvPr/>
        </p:nvSpPr>
        <p:spPr bwMode="auto">
          <a:xfrm>
            <a:off x="2843213" y="1196975"/>
            <a:ext cx="3841750" cy="457200"/>
          </a:xfrm>
          <a:prstGeom prst="rect">
            <a:avLst/>
          </a:prstGeom>
          <a:noFill/>
          <a:ln w="9525">
            <a:noFill/>
            <a:miter lim="800000"/>
            <a:headEnd/>
            <a:tailEnd/>
          </a:ln>
        </p:spPr>
        <p:txBody>
          <a:bodyPr wrap="none">
            <a:spAutoFit/>
          </a:bodyPr>
          <a:lstStyle/>
          <a:p>
            <a:r>
              <a:rPr lang="zh-TW" altLang="en-US" sz="2400">
                <a:solidFill>
                  <a:schemeClr val="tx2"/>
                </a:solidFill>
                <a:latin typeface="Tahoma" pitchFamily="34" charset="0"/>
                <a:ea typeface="標楷體" pitchFamily="65" charset="-120"/>
              </a:rPr>
              <a:t>前瞻策略需前瞻知識的配合</a:t>
            </a:r>
          </a:p>
        </p:txBody>
      </p:sp>
      <p:sp>
        <p:nvSpPr>
          <p:cNvPr id="1470480" name="Text Box 16"/>
          <p:cNvSpPr txBox="1">
            <a:spLocks noChangeArrowheads="1"/>
          </p:cNvSpPr>
          <p:nvPr/>
        </p:nvSpPr>
        <p:spPr bwMode="auto">
          <a:xfrm>
            <a:off x="3203575" y="4292600"/>
            <a:ext cx="3232150" cy="457200"/>
          </a:xfrm>
          <a:prstGeom prst="rect">
            <a:avLst/>
          </a:prstGeom>
          <a:noFill/>
          <a:ln w="9525">
            <a:noFill/>
            <a:miter lim="800000"/>
            <a:headEnd/>
            <a:tailEnd/>
          </a:ln>
        </p:spPr>
        <p:txBody>
          <a:bodyPr wrap="none">
            <a:spAutoFit/>
          </a:bodyPr>
          <a:lstStyle/>
          <a:p>
            <a:r>
              <a:rPr lang="zh-TW" altLang="en-US" sz="2400">
                <a:solidFill>
                  <a:schemeClr val="tx2"/>
                </a:solidFill>
                <a:latin typeface="Tahoma" pitchFamily="34" charset="0"/>
                <a:ea typeface="標楷體" pitchFamily="65" charset="-120"/>
              </a:rPr>
              <a:t>現有知識導致現行策略</a:t>
            </a:r>
          </a:p>
        </p:txBody>
      </p:sp>
      <p:sp>
        <p:nvSpPr>
          <p:cNvPr id="1470481" name="Text Box 17"/>
          <p:cNvSpPr txBox="1">
            <a:spLocks noChangeArrowheads="1"/>
          </p:cNvSpPr>
          <p:nvPr/>
        </p:nvSpPr>
        <p:spPr bwMode="auto">
          <a:xfrm>
            <a:off x="6816725" y="2860675"/>
            <a:ext cx="1708150" cy="457200"/>
          </a:xfrm>
          <a:prstGeom prst="rect">
            <a:avLst/>
          </a:prstGeom>
          <a:noFill/>
          <a:ln w="9525">
            <a:noFill/>
            <a:miter lim="800000"/>
            <a:headEnd/>
            <a:tailEnd/>
          </a:ln>
        </p:spPr>
        <p:txBody>
          <a:bodyPr wrap="none">
            <a:spAutoFit/>
          </a:bodyPr>
          <a:lstStyle/>
          <a:p>
            <a:r>
              <a:rPr lang="zh-TW" altLang="en-US" sz="2400">
                <a:solidFill>
                  <a:schemeClr val="tx2"/>
                </a:solidFill>
                <a:latin typeface="Tahoma" pitchFamily="34" charset="0"/>
                <a:ea typeface="標楷體" pitchFamily="65" charset="-120"/>
              </a:rPr>
              <a:t>策略的缺口</a:t>
            </a:r>
          </a:p>
        </p:txBody>
      </p:sp>
      <p:sp>
        <p:nvSpPr>
          <p:cNvPr id="1470482" name="Text Box 18"/>
          <p:cNvSpPr txBox="1">
            <a:spLocks noChangeArrowheads="1"/>
          </p:cNvSpPr>
          <p:nvPr/>
        </p:nvSpPr>
        <p:spPr bwMode="auto">
          <a:xfrm>
            <a:off x="2505075" y="2860675"/>
            <a:ext cx="1708150" cy="457200"/>
          </a:xfrm>
          <a:prstGeom prst="rect">
            <a:avLst/>
          </a:prstGeom>
          <a:noFill/>
          <a:ln w="9525">
            <a:noFill/>
            <a:miter lim="800000"/>
            <a:headEnd/>
            <a:tailEnd/>
          </a:ln>
        </p:spPr>
        <p:txBody>
          <a:bodyPr wrap="none">
            <a:spAutoFit/>
          </a:bodyPr>
          <a:lstStyle/>
          <a:p>
            <a:r>
              <a:rPr lang="zh-TW" altLang="en-US" sz="2400">
                <a:solidFill>
                  <a:schemeClr val="tx2"/>
                </a:solidFill>
                <a:latin typeface="Tahoma" pitchFamily="34" charset="0"/>
                <a:ea typeface="標楷體" pitchFamily="65" charset="-120"/>
              </a:rPr>
              <a:t>知識的缺口</a:t>
            </a:r>
          </a:p>
        </p:txBody>
      </p:sp>
      <p:sp>
        <p:nvSpPr>
          <p:cNvPr id="228368" name="Text Box 20"/>
          <p:cNvSpPr txBox="1">
            <a:spLocks noChangeArrowheads="1"/>
          </p:cNvSpPr>
          <p:nvPr/>
        </p:nvSpPr>
        <p:spPr bwMode="auto">
          <a:xfrm>
            <a:off x="3348038" y="6021388"/>
            <a:ext cx="2781300" cy="336550"/>
          </a:xfrm>
          <a:prstGeom prst="rect">
            <a:avLst/>
          </a:prstGeom>
          <a:noFill/>
          <a:ln w="12700">
            <a:noFill/>
            <a:miter lim="800000"/>
            <a:headEnd/>
            <a:tailEnd/>
          </a:ln>
        </p:spPr>
        <p:txBody>
          <a:bodyPr wrap="none">
            <a:spAutoFit/>
          </a:bodyPr>
          <a:lstStyle/>
          <a:p>
            <a:r>
              <a:rPr lang="zh-TW" altLang="en-US" sz="1600">
                <a:latin typeface="Times New Roman" pitchFamily="18" charset="0"/>
                <a:ea typeface="標楷體" pitchFamily="65" charset="-120"/>
              </a:rPr>
              <a:t>資料來源：修改自</a:t>
            </a:r>
            <a:r>
              <a:rPr lang="en-US" altLang="zh-TW" sz="1600">
                <a:latin typeface="Times New Roman" pitchFamily="18" charset="0"/>
                <a:ea typeface="標楷體" pitchFamily="65" charset="-120"/>
              </a:rPr>
              <a:t>Zack</a:t>
            </a:r>
            <a:r>
              <a:rPr lang="en-US" altLang="zh-TW" sz="1600"/>
              <a:t>, 2002</a:t>
            </a:r>
          </a:p>
        </p:txBody>
      </p:sp>
      <p:sp>
        <p:nvSpPr>
          <p:cNvPr id="1470485" name="Text Box 21"/>
          <p:cNvSpPr txBox="1">
            <a:spLocks noChangeArrowheads="1"/>
          </p:cNvSpPr>
          <p:nvPr/>
        </p:nvSpPr>
        <p:spPr bwMode="auto">
          <a:xfrm>
            <a:off x="611188" y="5084763"/>
            <a:ext cx="8083550" cy="822325"/>
          </a:xfrm>
          <a:prstGeom prst="rect">
            <a:avLst/>
          </a:prstGeom>
          <a:solidFill>
            <a:schemeClr val="bg2"/>
          </a:solidFill>
          <a:ln w="9525">
            <a:noFill/>
            <a:miter lim="800000"/>
            <a:headEnd/>
            <a:tailEnd/>
          </a:ln>
        </p:spPr>
        <p:txBody>
          <a:bodyPr wrap="none">
            <a:spAutoFit/>
          </a:bodyPr>
          <a:lstStyle/>
          <a:p>
            <a:r>
              <a:rPr lang="zh-TW" altLang="en-US" sz="2400">
                <a:solidFill>
                  <a:schemeClr val="tx2"/>
                </a:solidFill>
                <a:latin typeface="Tahoma" pitchFamily="34" charset="0"/>
                <a:ea typeface="標楷體" pitchFamily="65" charset="-120"/>
              </a:rPr>
              <a:t>策略缺口</a:t>
            </a:r>
            <a:r>
              <a:rPr lang="en-US" altLang="zh-TW" sz="2400">
                <a:solidFill>
                  <a:schemeClr val="tx2"/>
                </a:solidFill>
                <a:latin typeface="Tahoma" pitchFamily="34" charset="0"/>
                <a:ea typeface="標楷體" pitchFamily="65" charset="-120"/>
              </a:rPr>
              <a:t>= </a:t>
            </a:r>
            <a:r>
              <a:rPr lang="zh-TW" altLang="en-US" sz="2400">
                <a:solidFill>
                  <a:schemeClr val="tx2"/>
                </a:solidFill>
                <a:latin typeface="Tahoma" pitchFamily="34" charset="0"/>
                <a:ea typeface="標楷體" pitchFamily="65" charset="-120"/>
              </a:rPr>
              <a:t>就</a:t>
            </a:r>
            <a:r>
              <a:rPr lang="en-US" altLang="zh-TW" sz="2400">
                <a:solidFill>
                  <a:schemeClr val="tx2"/>
                </a:solidFill>
                <a:latin typeface="Tahoma" pitchFamily="34" charset="0"/>
                <a:ea typeface="標楷體" pitchFamily="65" charset="-120"/>
              </a:rPr>
              <a:t>OT</a:t>
            </a:r>
            <a:r>
              <a:rPr lang="zh-TW" altLang="en-US" sz="2400">
                <a:solidFill>
                  <a:schemeClr val="tx2"/>
                </a:solidFill>
                <a:latin typeface="Tahoma" pitchFamily="34" charset="0"/>
                <a:ea typeface="標楷體" pitchFamily="65" charset="-120"/>
              </a:rPr>
              <a:t>組織應該做到的 </a:t>
            </a:r>
            <a:r>
              <a:rPr lang="en-US" altLang="zh-TW" sz="2400">
                <a:solidFill>
                  <a:schemeClr val="tx2"/>
                </a:solidFill>
                <a:latin typeface="Times New Roman" pitchFamily="18" charset="0"/>
                <a:ea typeface="標楷體" pitchFamily="65" charset="-120"/>
              </a:rPr>
              <a:t>–</a:t>
            </a:r>
            <a:r>
              <a:rPr lang="en-US" altLang="zh-TW" sz="2400">
                <a:solidFill>
                  <a:schemeClr val="tx2"/>
                </a:solidFill>
                <a:latin typeface="Tahoma" pitchFamily="34" charset="0"/>
                <a:ea typeface="標楷體" pitchFamily="65" charset="-120"/>
              </a:rPr>
              <a:t> </a:t>
            </a:r>
            <a:r>
              <a:rPr lang="zh-TW" altLang="en-US" sz="2400">
                <a:solidFill>
                  <a:schemeClr val="tx2"/>
                </a:solidFill>
                <a:latin typeface="Tahoma" pitchFamily="34" charset="0"/>
                <a:ea typeface="標楷體" pitchFamily="65" charset="-120"/>
              </a:rPr>
              <a:t>組織目前</a:t>
            </a:r>
            <a:r>
              <a:rPr lang="en-US" altLang="zh-TW" sz="2400">
                <a:solidFill>
                  <a:schemeClr val="tx2"/>
                </a:solidFill>
                <a:latin typeface="Tahoma" pitchFamily="34" charset="0"/>
                <a:ea typeface="標楷體" pitchFamily="65" charset="-120"/>
              </a:rPr>
              <a:t>SW</a:t>
            </a:r>
            <a:r>
              <a:rPr lang="zh-TW" altLang="en-US" sz="2400">
                <a:solidFill>
                  <a:schemeClr val="tx2"/>
                </a:solidFill>
                <a:latin typeface="Tahoma" pitchFamily="34" charset="0"/>
                <a:ea typeface="標楷體" pitchFamily="65" charset="-120"/>
              </a:rPr>
              <a:t>所能做到的</a:t>
            </a:r>
          </a:p>
          <a:p>
            <a:r>
              <a:rPr lang="zh-TW" altLang="en-US" sz="2400">
                <a:solidFill>
                  <a:schemeClr val="tx2"/>
                </a:solidFill>
                <a:latin typeface="Tahoma" pitchFamily="34" charset="0"/>
                <a:ea typeface="標楷體" pitchFamily="65" charset="-120"/>
              </a:rPr>
              <a:t>知識缺口</a:t>
            </a:r>
            <a:r>
              <a:rPr lang="en-US" altLang="zh-TW" sz="2400">
                <a:solidFill>
                  <a:schemeClr val="tx2"/>
                </a:solidFill>
                <a:latin typeface="Tahoma" pitchFamily="34" charset="0"/>
                <a:ea typeface="標楷體" pitchFamily="65" charset="-120"/>
              </a:rPr>
              <a:t>= </a:t>
            </a:r>
            <a:r>
              <a:rPr lang="zh-TW" altLang="en-US" sz="2400">
                <a:solidFill>
                  <a:schemeClr val="tx2"/>
                </a:solidFill>
                <a:latin typeface="Tahoma" pitchFamily="34" charset="0"/>
                <a:ea typeface="標楷體" pitchFamily="65" charset="-120"/>
              </a:rPr>
              <a:t>組織應備知識 </a:t>
            </a:r>
            <a:r>
              <a:rPr lang="en-US" altLang="zh-TW" sz="2400">
                <a:solidFill>
                  <a:schemeClr val="tx2"/>
                </a:solidFill>
                <a:latin typeface="Times New Roman" pitchFamily="18" charset="0"/>
                <a:ea typeface="標楷體" pitchFamily="65" charset="-120"/>
              </a:rPr>
              <a:t>–</a:t>
            </a:r>
            <a:r>
              <a:rPr lang="en-US" altLang="zh-TW" sz="2400">
                <a:solidFill>
                  <a:schemeClr val="tx2"/>
                </a:solidFill>
                <a:latin typeface="Tahoma" pitchFamily="34" charset="0"/>
                <a:ea typeface="標楷體" pitchFamily="65" charset="-120"/>
              </a:rPr>
              <a:t> </a:t>
            </a:r>
            <a:r>
              <a:rPr lang="zh-TW" altLang="en-US" sz="2400">
                <a:solidFill>
                  <a:schemeClr val="tx2"/>
                </a:solidFill>
                <a:latin typeface="Tahoma" pitchFamily="34" charset="0"/>
                <a:ea typeface="標楷體" pitchFamily="65" charset="-120"/>
              </a:rPr>
              <a:t>組織現有知識 </a:t>
            </a:r>
          </a:p>
        </p:txBody>
      </p:sp>
      <p:pic>
        <p:nvPicPr>
          <p:cNvPr id="228370" name="Picture 25" descr="j0315780"/>
          <p:cNvPicPr>
            <a:picLocks noGrp="1" noChangeAspect="1" noChangeArrowheads="1" noCrop="1"/>
          </p:cNvPicPr>
          <p:nvPr>
            <p:ph idx="1"/>
          </p:nvPr>
        </p:nvPicPr>
        <p:blipFill>
          <a:blip r:embed="rId2"/>
          <a:srcRect/>
          <a:stretch>
            <a:fillRect/>
          </a:stretch>
        </p:blipFill>
        <p:spPr>
          <a:xfrm>
            <a:off x="7235825" y="333375"/>
            <a:ext cx="1296988" cy="965200"/>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70473"/>
                                        </p:tgtEl>
                                        <p:attrNameLst>
                                          <p:attrName>style.visibility</p:attrName>
                                        </p:attrNameLst>
                                      </p:cBhvr>
                                      <p:to>
                                        <p:strVal val="visible"/>
                                      </p:to>
                                    </p:set>
                                    <p:anim calcmode="lin" valueType="num">
                                      <p:cBhvr additive="base">
                                        <p:cTn id="7" dur="500" fill="hold"/>
                                        <p:tgtEl>
                                          <p:spTgt spid="1470473"/>
                                        </p:tgtEl>
                                        <p:attrNameLst>
                                          <p:attrName>ppt_x</p:attrName>
                                        </p:attrNameLst>
                                      </p:cBhvr>
                                      <p:tavLst>
                                        <p:tav tm="0">
                                          <p:val>
                                            <p:strVal val="1+#ppt_w/2"/>
                                          </p:val>
                                        </p:tav>
                                        <p:tav tm="100000">
                                          <p:val>
                                            <p:strVal val="#ppt_x"/>
                                          </p:val>
                                        </p:tav>
                                      </p:tavLst>
                                    </p:anim>
                                    <p:anim calcmode="lin" valueType="num">
                                      <p:cBhvr additive="base">
                                        <p:cTn id="8" dur="500" fill="hold"/>
                                        <p:tgtEl>
                                          <p:spTgt spid="147047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70472"/>
                                        </p:tgtEl>
                                        <p:attrNameLst>
                                          <p:attrName>style.visibility</p:attrName>
                                        </p:attrNameLst>
                                      </p:cBhvr>
                                      <p:to>
                                        <p:strVal val="visible"/>
                                      </p:to>
                                    </p:set>
                                    <p:anim calcmode="lin" valueType="num">
                                      <p:cBhvr additive="base">
                                        <p:cTn id="13" dur="500" fill="hold"/>
                                        <p:tgtEl>
                                          <p:spTgt spid="1470472"/>
                                        </p:tgtEl>
                                        <p:attrNameLst>
                                          <p:attrName>ppt_x</p:attrName>
                                        </p:attrNameLst>
                                      </p:cBhvr>
                                      <p:tavLst>
                                        <p:tav tm="0">
                                          <p:val>
                                            <p:strVal val="#ppt_x"/>
                                          </p:val>
                                        </p:tav>
                                        <p:tav tm="100000">
                                          <p:val>
                                            <p:strVal val="#ppt_x"/>
                                          </p:val>
                                        </p:tav>
                                      </p:tavLst>
                                    </p:anim>
                                    <p:anim calcmode="lin" valueType="num">
                                      <p:cBhvr additive="base">
                                        <p:cTn id="14" dur="500" fill="hold"/>
                                        <p:tgtEl>
                                          <p:spTgt spid="147047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1470481"/>
                                        </p:tgtEl>
                                        <p:attrNameLst>
                                          <p:attrName>style.visibility</p:attrName>
                                        </p:attrNameLst>
                                      </p:cBhvr>
                                      <p:to>
                                        <p:strVal val="visible"/>
                                      </p:to>
                                    </p:set>
                                    <p:animEffect transition="in" filter="slide(fromBottom)">
                                      <p:cBhvr>
                                        <p:cTn id="19" dur="500"/>
                                        <p:tgtEl>
                                          <p:spTgt spid="1470481"/>
                                        </p:tgtEl>
                                      </p:cBhvr>
                                    </p:animEffect>
                                  </p:childTnLst>
                                </p:cTn>
                              </p:par>
                              <p:par>
                                <p:cTn id="20" presetID="12" presetClass="entr" presetSubtype="4" fill="hold" grpId="0" nodeType="withEffect">
                                  <p:stCondLst>
                                    <p:cond delay="0"/>
                                  </p:stCondLst>
                                  <p:childTnLst>
                                    <p:set>
                                      <p:cBhvr>
                                        <p:cTn id="21" dur="1" fill="hold">
                                          <p:stCondLst>
                                            <p:cond delay="0"/>
                                          </p:stCondLst>
                                        </p:cTn>
                                        <p:tgtEl>
                                          <p:spTgt spid="1470476"/>
                                        </p:tgtEl>
                                        <p:attrNameLst>
                                          <p:attrName>style.visibility</p:attrName>
                                        </p:attrNameLst>
                                      </p:cBhvr>
                                      <p:to>
                                        <p:strVal val="visible"/>
                                      </p:to>
                                    </p:set>
                                    <p:animEffect transition="in" filter="slide(fromBottom)">
                                      <p:cBhvr>
                                        <p:cTn id="22" dur="500"/>
                                        <p:tgtEl>
                                          <p:spTgt spid="1470476"/>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1470474"/>
                                        </p:tgtEl>
                                        <p:attrNameLst>
                                          <p:attrName>style.visibility</p:attrName>
                                        </p:attrNameLst>
                                      </p:cBhvr>
                                      <p:to>
                                        <p:strVal val="visible"/>
                                      </p:to>
                                    </p:set>
                                    <p:anim calcmode="lin" valueType="num">
                                      <p:cBhvr additive="base">
                                        <p:cTn id="27" dur="500" fill="hold"/>
                                        <p:tgtEl>
                                          <p:spTgt spid="1470474"/>
                                        </p:tgtEl>
                                        <p:attrNameLst>
                                          <p:attrName>ppt_x</p:attrName>
                                        </p:attrNameLst>
                                      </p:cBhvr>
                                      <p:tavLst>
                                        <p:tav tm="0">
                                          <p:val>
                                            <p:strVal val="0-#ppt_w/2"/>
                                          </p:val>
                                        </p:tav>
                                        <p:tav tm="100000">
                                          <p:val>
                                            <p:strVal val="#ppt_x"/>
                                          </p:val>
                                        </p:tav>
                                      </p:tavLst>
                                    </p:anim>
                                    <p:anim calcmode="lin" valueType="num">
                                      <p:cBhvr additive="base">
                                        <p:cTn id="28" dur="500" fill="hold"/>
                                        <p:tgtEl>
                                          <p:spTgt spid="1470474"/>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1470478"/>
                                        </p:tgtEl>
                                        <p:attrNameLst>
                                          <p:attrName>style.visibility</p:attrName>
                                        </p:attrNameLst>
                                      </p:cBhvr>
                                      <p:to>
                                        <p:strVal val="visible"/>
                                      </p:to>
                                    </p:set>
                                    <p:anim calcmode="lin" valueType="num">
                                      <p:cBhvr additive="base">
                                        <p:cTn id="31" dur="500" fill="hold"/>
                                        <p:tgtEl>
                                          <p:spTgt spid="1470478"/>
                                        </p:tgtEl>
                                        <p:attrNameLst>
                                          <p:attrName>ppt_x</p:attrName>
                                        </p:attrNameLst>
                                      </p:cBhvr>
                                      <p:tavLst>
                                        <p:tav tm="0">
                                          <p:val>
                                            <p:strVal val="0-#ppt_w/2"/>
                                          </p:val>
                                        </p:tav>
                                        <p:tav tm="100000">
                                          <p:val>
                                            <p:strVal val="#ppt_x"/>
                                          </p:val>
                                        </p:tav>
                                      </p:tavLst>
                                    </p:anim>
                                    <p:anim calcmode="lin" valueType="num">
                                      <p:cBhvr additive="base">
                                        <p:cTn id="32" dur="500" fill="hold"/>
                                        <p:tgtEl>
                                          <p:spTgt spid="1470478"/>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470471"/>
                                        </p:tgtEl>
                                        <p:attrNameLst>
                                          <p:attrName>style.visibility</p:attrName>
                                        </p:attrNameLst>
                                      </p:cBhvr>
                                      <p:to>
                                        <p:strVal val="visible"/>
                                      </p:to>
                                    </p:set>
                                    <p:anim calcmode="lin" valueType="num">
                                      <p:cBhvr additive="base">
                                        <p:cTn id="37" dur="500" fill="hold"/>
                                        <p:tgtEl>
                                          <p:spTgt spid="1470471"/>
                                        </p:tgtEl>
                                        <p:attrNameLst>
                                          <p:attrName>ppt_x</p:attrName>
                                        </p:attrNameLst>
                                      </p:cBhvr>
                                      <p:tavLst>
                                        <p:tav tm="0">
                                          <p:val>
                                            <p:strVal val="1+#ppt_w/2"/>
                                          </p:val>
                                        </p:tav>
                                        <p:tav tm="100000">
                                          <p:val>
                                            <p:strVal val="#ppt_x"/>
                                          </p:val>
                                        </p:tav>
                                      </p:tavLst>
                                    </p:anim>
                                    <p:anim calcmode="lin" valueType="num">
                                      <p:cBhvr additive="base">
                                        <p:cTn id="38" dur="500" fill="hold"/>
                                        <p:tgtEl>
                                          <p:spTgt spid="1470471"/>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0"/>
                                  </p:stCondLst>
                                  <p:childTnLst>
                                    <p:set>
                                      <p:cBhvr>
                                        <p:cTn id="40" dur="1" fill="hold">
                                          <p:stCondLst>
                                            <p:cond delay="0"/>
                                          </p:stCondLst>
                                        </p:cTn>
                                        <p:tgtEl>
                                          <p:spTgt spid="1470477"/>
                                        </p:tgtEl>
                                        <p:attrNameLst>
                                          <p:attrName>style.visibility</p:attrName>
                                        </p:attrNameLst>
                                      </p:cBhvr>
                                      <p:to>
                                        <p:strVal val="visible"/>
                                      </p:to>
                                    </p:set>
                                    <p:anim calcmode="lin" valueType="num">
                                      <p:cBhvr additive="base">
                                        <p:cTn id="41" dur="500" fill="hold"/>
                                        <p:tgtEl>
                                          <p:spTgt spid="1470477"/>
                                        </p:tgtEl>
                                        <p:attrNameLst>
                                          <p:attrName>ppt_x</p:attrName>
                                        </p:attrNameLst>
                                      </p:cBhvr>
                                      <p:tavLst>
                                        <p:tav tm="0">
                                          <p:val>
                                            <p:strVal val="1+#ppt_w/2"/>
                                          </p:val>
                                        </p:tav>
                                        <p:tav tm="100000">
                                          <p:val>
                                            <p:strVal val="#ppt_x"/>
                                          </p:val>
                                        </p:tav>
                                      </p:tavLst>
                                    </p:anim>
                                    <p:anim calcmode="lin" valueType="num">
                                      <p:cBhvr additive="base">
                                        <p:cTn id="42" dur="500" fill="hold"/>
                                        <p:tgtEl>
                                          <p:spTgt spid="1470477"/>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2" presetClass="entr" presetSubtype="4" fill="hold" grpId="0" nodeType="clickEffect">
                                  <p:stCondLst>
                                    <p:cond delay="0"/>
                                  </p:stCondLst>
                                  <p:childTnLst>
                                    <p:set>
                                      <p:cBhvr>
                                        <p:cTn id="46" dur="1" fill="hold">
                                          <p:stCondLst>
                                            <p:cond delay="0"/>
                                          </p:stCondLst>
                                        </p:cTn>
                                        <p:tgtEl>
                                          <p:spTgt spid="1470475"/>
                                        </p:tgtEl>
                                        <p:attrNameLst>
                                          <p:attrName>style.visibility</p:attrName>
                                        </p:attrNameLst>
                                      </p:cBhvr>
                                      <p:to>
                                        <p:strVal val="visible"/>
                                      </p:to>
                                    </p:set>
                                    <p:animEffect transition="in" filter="slide(fromBottom)">
                                      <p:cBhvr>
                                        <p:cTn id="47" dur="500"/>
                                        <p:tgtEl>
                                          <p:spTgt spid="1470475"/>
                                        </p:tgtEl>
                                      </p:cBhvr>
                                    </p:animEffect>
                                  </p:childTnLst>
                                </p:cTn>
                              </p:par>
                              <p:par>
                                <p:cTn id="48" presetID="12" presetClass="entr" presetSubtype="4" fill="hold" grpId="0" nodeType="withEffect">
                                  <p:stCondLst>
                                    <p:cond delay="0"/>
                                  </p:stCondLst>
                                  <p:childTnLst>
                                    <p:set>
                                      <p:cBhvr>
                                        <p:cTn id="49" dur="1" fill="hold">
                                          <p:stCondLst>
                                            <p:cond delay="0"/>
                                          </p:stCondLst>
                                        </p:cTn>
                                        <p:tgtEl>
                                          <p:spTgt spid="1470482"/>
                                        </p:tgtEl>
                                        <p:attrNameLst>
                                          <p:attrName>style.visibility</p:attrName>
                                        </p:attrNameLst>
                                      </p:cBhvr>
                                      <p:to>
                                        <p:strVal val="visible"/>
                                      </p:to>
                                    </p:set>
                                    <p:animEffect transition="in" filter="slide(fromBottom)">
                                      <p:cBhvr>
                                        <p:cTn id="50" dur="500"/>
                                        <p:tgtEl>
                                          <p:spTgt spid="1470482"/>
                                        </p:tgtEl>
                                      </p:cBhvr>
                                    </p:animEffect>
                                  </p:childTnLst>
                                </p:cTn>
                              </p:par>
                            </p:childTnLst>
                          </p:cTn>
                        </p:par>
                      </p:childTnLst>
                    </p:cTn>
                  </p:par>
                  <p:par>
                    <p:cTn id="51" fill="hold">
                      <p:stCondLst>
                        <p:cond delay="indefinite"/>
                      </p:stCondLst>
                      <p:childTnLst>
                        <p:par>
                          <p:cTn id="52" fill="hold">
                            <p:stCondLst>
                              <p:cond delay="0"/>
                            </p:stCondLst>
                            <p:childTnLst>
                              <p:par>
                                <p:cTn id="53" presetID="4" presetClass="entr" presetSubtype="16" fill="hold" grpId="0" nodeType="clickEffect">
                                  <p:stCondLst>
                                    <p:cond delay="0"/>
                                  </p:stCondLst>
                                  <p:childTnLst>
                                    <p:set>
                                      <p:cBhvr>
                                        <p:cTn id="54" dur="1" fill="hold">
                                          <p:stCondLst>
                                            <p:cond delay="0"/>
                                          </p:stCondLst>
                                        </p:cTn>
                                        <p:tgtEl>
                                          <p:spTgt spid="1470479"/>
                                        </p:tgtEl>
                                        <p:attrNameLst>
                                          <p:attrName>style.visibility</p:attrName>
                                        </p:attrNameLst>
                                      </p:cBhvr>
                                      <p:to>
                                        <p:strVal val="visible"/>
                                      </p:to>
                                    </p:set>
                                    <p:animEffect transition="in" filter="box(in)">
                                      <p:cBhvr>
                                        <p:cTn id="55" dur="500"/>
                                        <p:tgtEl>
                                          <p:spTgt spid="1470479"/>
                                        </p:tgtEl>
                                      </p:cBhvr>
                                    </p:animEffect>
                                  </p:childTnLst>
                                </p:cTn>
                              </p:par>
                            </p:childTnLst>
                          </p:cTn>
                        </p:par>
                      </p:childTnLst>
                    </p:cTn>
                  </p:par>
                  <p:par>
                    <p:cTn id="56" fill="hold">
                      <p:stCondLst>
                        <p:cond delay="indefinite"/>
                      </p:stCondLst>
                      <p:childTnLst>
                        <p:par>
                          <p:cTn id="57" fill="hold">
                            <p:stCondLst>
                              <p:cond delay="0"/>
                            </p:stCondLst>
                            <p:childTnLst>
                              <p:par>
                                <p:cTn id="58" presetID="4" presetClass="entr" presetSubtype="16" fill="hold" grpId="0" nodeType="clickEffect">
                                  <p:stCondLst>
                                    <p:cond delay="0"/>
                                  </p:stCondLst>
                                  <p:childTnLst>
                                    <p:set>
                                      <p:cBhvr>
                                        <p:cTn id="59" dur="1" fill="hold">
                                          <p:stCondLst>
                                            <p:cond delay="0"/>
                                          </p:stCondLst>
                                        </p:cTn>
                                        <p:tgtEl>
                                          <p:spTgt spid="1470480"/>
                                        </p:tgtEl>
                                        <p:attrNameLst>
                                          <p:attrName>style.visibility</p:attrName>
                                        </p:attrNameLst>
                                      </p:cBhvr>
                                      <p:to>
                                        <p:strVal val="visible"/>
                                      </p:to>
                                    </p:set>
                                    <p:animEffect transition="in" filter="box(in)">
                                      <p:cBhvr>
                                        <p:cTn id="60" dur="500"/>
                                        <p:tgtEl>
                                          <p:spTgt spid="1470480"/>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1470485"/>
                                        </p:tgtEl>
                                        <p:attrNameLst>
                                          <p:attrName>style.visibility</p:attrName>
                                        </p:attrNameLst>
                                      </p:cBhvr>
                                      <p:to>
                                        <p:strVal val="visible"/>
                                      </p:to>
                                    </p:set>
                                    <p:animEffect transition="in" filter="blinds(horizontal)">
                                      <p:cBhvr>
                                        <p:cTn id="65" dur="500"/>
                                        <p:tgtEl>
                                          <p:spTgt spid="14704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0471" grpId="0" animBg="1"/>
      <p:bldP spid="1470472" grpId="0" animBg="1"/>
      <p:bldP spid="1470473" grpId="0" animBg="1"/>
      <p:bldP spid="1470474" grpId="0" animBg="1"/>
      <p:bldP spid="1470475" grpId="0" animBg="1"/>
      <p:bldP spid="1470476" grpId="0" animBg="1"/>
      <p:bldP spid="1470477" grpId="0" animBg="1"/>
      <p:bldP spid="1470478" grpId="0" animBg="1"/>
      <p:bldP spid="1470479" grpId="0"/>
      <p:bldP spid="1470480" grpId="0"/>
      <p:bldP spid="1470481" grpId="0"/>
      <p:bldP spid="1470482" grpId="0"/>
      <p:bldP spid="147048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Rectangle 2"/>
          <p:cNvSpPr>
            <a:spLocks noGrp="1" noChangeArrowheads="1"/>
          </p:cNvSpPr>
          <p:nvPr>
            <p:ph type="title"/>
          </p:nvPr>
        </p:nvSpPr>
        <p:spPr/>
        <p:txBody>
          <a:bodyPr/>
          <a:lstStyle/>
          <a:p>
            <a:pPr eaLnBrk="1" hangingPunct="1">
              <a:defRPr/>
            </a:pPr>
            <a:r>
              <a:rPr lang="zh-TW" altLang="en-US" dirty="0" smtClean="0"/>
              <a:t>組織的策略缺口</a:t>
            </a:r>
            <a:endParaRPr lang="en-US" altLang="zh-TW" dirty="0" smtClean="0"/>
          </a:p>
        </p:txBody>
      </p:sp>
      <p:sp>
        <p:nvSpPr>
          <p:cNvPr id="229379" name="Rectangle 4"/>
          <p:cNvSpPr>
            <a:spLocks noGrp="1" noChangeArrowheads="1"/>
          </p:cNvSpPr>
          <p:nvPr>
            <p:ph type="body" idx="1"/>
          </p:nvPr>
        </p:nvSpPr>
        <p:spPr>
          <a:xfrm>
            <a:off x="428625" y="1071563"/>
            <a:ext cx="8229600" cy="4495800"/>
          </a:xfrm>
        </p:spPr>
        <p:txBody>
          <a:bodyPr/>
          <a:lstStyle/>
          <a:p>
            <a:pPr eaLnBrk="1" hangingPunct="1"/>
            <a:r>
              <a:rPr lang="zh-TW" altLang="en-US" sz="2300" smtClean="0"/>
              <a:t>策略缺口</a:t>
            </a:r>
            <a:r>
              <a:rPr lang="en-US" altLang="zh-TW" sz="2300" smtClean="0"/>
              <a:t>(Strategic Gap) </a:t>
            </a:r>
          </a:p>
          <a:p>
            <a:pPr lvl="1" eaLnBrk="1" hangingPunct="1"/>
            <a:r>
              <a:rPr lang="zh-TW" altLang="en-US" sz="2300" smtClean="0"/>
              <a:t>組織應該做什麼</a:t>
            </a:r>
            <a:r>
              <a:rPr lang="en-US" altLang="zh-TW" sz="2300" smtClean="0"/>
              <a:t>(What Firm Must Do)</a:t>
            </a:r>
            <a:r>
              <a:rPr lang="zh-TW" altLang="en-US" sz="2300" smtClean="0"/>
              <a:t>：</a:t>
            </a:r>
            <a:r>
              <a:rPr lang="en-US" altLang="zh-TW" sz="2300" smtClean="0"/>
              <a:t>SWOT</a:t>
            </a:r>
            <a:r>
              <a:rPr lang="zh-TW" altLang="en-US" sz="2300" smtClean="0"/>
              <a:t>中的“</a:t>
            </a:r>
            <a:r>
              <a:rPr lang="en-US" altLang="zh-TW" sz="2300" smtClean="0"/>
              <a:t>O”</a:t>
            </a:r>
            <a:r>
              <a:rPr lang="zh-TW" altLang="en-US" sz="2300" smtClean="0"/>
              <a:t>、“</a:t>
            </a:r>
            <a:r>
              <a:rPr lang="en-US" altLang="zh-TW" sz="2300" smtClean="0"/>
              <a:t>T”</a:t>
            </a:r>
            <a:r>
              <a:rPr lang="zh-TW" altLang="en-US" sz="2300" smtClean="0"/>
              <a:t>分別代表組織外部環境所形成的「機會」與「威脅」；在此架構上，代表組織為有效地掌握“</a:t>
            </a:r>
            <a:r>
              <a:rPr lang="en-US" altLang="zh-TW" sz="2300" smtClean="0"/>
              <a:t>O”</a:t>
            </a:r>
            <a:r>
              <a:rPr lang="zh-TW" altLang="en-US" sz="2300" smtClean="0"/>
              <a:t>及抗拒“</a:t>
            </a:r>
            <a:r>
              <a:rPr lang="en-US" altLang="zh-TW" sz="2300" smtClean="0"/>
              <a:t>T”</a:t>
            </a:r>
            <a:r>
              <a:rPr lang="zh-TW" altLang="en-US" sz="2300" smtClean="0"/>
              <a:t>，即「組織應該要做什麼」。例如比對手更快速地開發與上市新產品。</a:t>
            </a:r>
          </a:p>
          <a:p>
            <a:pPr lvl="1" eaLnBrk="1" hangingPunct="1"/>
            <a:r>
              <a:rPr lang="zh-TW" altLang="en-US" sz="2300" smtClean="0"/>
              <a:t>組織能做什麼</a:t>
            </a:r>
            <a:r>
              <a:rPr lang="en-US" altLang="zh-TW" sz="2300" smtClean="0"/>
              <a:t>(What Firm Can Do)</a:t>
            </a:r>
            <a:r>
              <a:rPr lang="zh-TW" altLang="en-US" sz="2300" smtClean="0"/>
              <a:t>：</a:t>
            </a:r>
            <a:r>
              <a:rPr lang="en-US" altLang="zh-TW" sz="2300" smtClean="0"/>
              <a:t>SWOT</a:t>
            </a:r>
            <a:r>
              <a:rPr lang="zh-TW" altLang="en-US" sz="2300" smtClean="0"/>
              <a:t>中的“</a:t>
            </a:r>
            <a:r>
              <a:rPr lang="en-US" altLang="zh-TW" sz="2300" smtClean="0"/>
              <a:t>S”</a:t>
            </a:r>
            <a:r>
              <a:rPr lang="zh-TW" altLang="en-US" sz="2300" smtClean="0"/>
              <a:t>、“</a:t>
            </a:r>
            <a:r>
              <a:rPr lang="en-US" altLang="zh-TW" sz="2300" smtClean="0"/>
              <a:t>W”</a:t>
            </a:r>
            <a:r>
              <a:rPr lang="zh-TW" altLang="en-US" sz="2300" smtClean="0"/>
              <a:t>分別代表組織內部的資源與能力；亦即有的能力比對手更具「優勢」，有的則較為「弱勢」，因此代表組織「目前能做什麼」。</a:t>
            </a:r>
          </a:p>
          <a:p>
            <a:pPr lvl="1" eaLnBrk="1" hangingPunct="1"/>
            <a:r>
              <a:rPr lang="zh-TW" altLang="en-US" sz="2300" smtClean="0"/>
              <a:t>策略缺口</a:t>
            </a:r>
            <a:r>
              <a:rPr lang="en-US" altLang="zh-TW" sz="2300" smtClean="0"/>
              <a:t>(Strategic Gap)</a:t>
            </a:r>
            <a:r>
              <a:rPr lang="zh-TW" altLang="en-US" sz="2300" smtClean="0"/>
              <a:t>：即表示組織應該要做的與目前能做的差距在哪裡；例如，</a:t>
            </a:r>
            <a:r>
              <a:rPr lang="en-US" altLang="zh-TW" sz="2300" smtClean="0"/>
              <a:t>IT</a:t>
            </a:r>
            <a:r>
              <a:rPr lang="zh-TW" altLang="en-US" sz="2300" smtClean="0"/>
              <a:t>、行銷及開發等各項能力，有的是目前能力強過需求，有的則嚴重不足。其也顯示出組織經營的危險性，缺口愈大則表示愈危險。</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Rectangle 2"/>
          <p:cNvSpPr>
            <a:spLocks noGrp="1" noChangeArrowheads="1"/>
          </p:cNvSpPr>
          <p:nvPr>
            <p:ph type="title"/>
          </p:nvPr>
        </p:nvSpPr>
        <p:spPr/>
        <p:txBody>
          <a:bodyPr/>
          <a:lstStyle/>
          <a:p>
            <a:pPr eaLnBrk="1" hangingPunct="1">
              <a:defRPr/>
            </a:pPr>
            <a:r>
              <a:rPr lang="zh-TW" altLang="en-US" dirty="0" smtClean="0"/>
              <a:t>組織的知識缺口</a:t>
            </a:r>
            <a:endParaRPr lang="en-US" altLang="zh-TW" dirty="0" smtClean="0"/>
          </a:p>
        </p:txBody>
      </p:sp>
      <p:sp>
        <p:nvSpPr>
          <p:cNvPr id="230403" name="Rectangle 3"/>
          <p:cNvSpPr>
            <a:spLocks noGrp="1" noChangeArrowheads="1"/>
          </p:cNvSpPr>
          <p:nvPr>
            <p:ph type="body" idx="1"/>
          </p:nvPr>
        </p:nvSpPr>
        <p:spPr/>
        <p:txBody>
          <a:bodyPr/>
          <a:lstStyle/>
          <a:p>
            <a:pPr eaLnBrk="1" hangingPunct="1"/>
            <a:r>
              <a:rPr lang="zh-TW" altLang="en-US" sz="2300" smtClean="0"/>
              <a:t>知識缺口</a:t>
            </a:r>
            <a:r>
              <a:rPr lang="en-US" altLang="zh-TW" sz="2300" smtClean="0"/>
              <a:t>(Knowledge Gap)</a:t>
            </a:r>
          </a:p>
          <a:p>
            <a:pPr lvl="1" eaLnBrk="1" hangingPunct="1"/>
            <a:r>
              <a:rPr lang="zh-TW" altLang="en-US" sz="2300" smtClean="0"/>
              <a:t>策略的達成需要知識的支援：組織為了要規劃或執行某項重要的策略，例如提升顧客的親密性，就必須要具備顧客關係管理</a:t>
            </a:r>
            <a:r>
              <a:rPr lang="en-US" altLang="zh-TW" sz="2300" smtClean="0"/>
              <a:t>(CRM)</a:t>
            </a:r>
            <a:r>
              <a:rPr lang="zh-TW" altLang="en-US" sz="2300" smtClean="0"/>
              <a:t>的知識來指導及支援。</a:t>
            </a:r>
          </a:p>
          <a:p>
            <a:pPr lvl="1" eaLnBrk="1" hangingPunct="1"/>
            <a:r>
              <a:rPr lang="zh-TW" altLang="en-US" sz="2300" smtClean="0"/>
              <a:t>組織必須知道什麼</a:t>
            </a:r>
            <a:r>
              <a:rPr lang="en-US" altLang="zh-TW" sz="2300" smtClean="0"/>
              <a:t>(What Firm Must Know)</a:t>
            </a:r>
            <a:r>
              <a:rPr lang="zh-TW" altLang="en-US" sz="2300" smtClean="0"/>
              <a:t>：為了支援組織必須執行的策略，組織必須要清楚明瞭相關的知識，例如需要瞭解</a:t>
            </a:r>
            <a:r>
              <a:rPr lang="en-US" altLang="zh-TW" sz="2300" smtClean="0"/>
              <a:t>IT</a:t>
            </a:r>
            <a:r>
              <a:rPr lang="zh-TW" altLang="en-US" sz="2300" smtClean="0"/>
              <a:t>、電子商務</a:t>
            </a:r>
            <a:r>
              <a:rPr lang="en-US" altLang="zh-TW" sz="2300" smtClean="0"/>
              <a:t>(EC)</a:t>
            </a:r>
            <a:r>
              <a:rPr lang="zh-TW" altLang="en-US" sz="2300" smtClean="0"/>
              <a:t>與</a:t>
            </a:r>
            <a:r>
              <a:rPr lang="en-US" altLang="zh-TW" sz="2300" smtClean="0"/>
              <a:t>CRM</a:t>
            </a:r>
            <a:r>
              <a:rPr lang="zh-TW" altLang="en-US" sz="2300" smtClean="0"/>
              <a:t>等相關知識，以便提升顧客的服務。</a:t>
            </a:r>
          </a:p>
          <a:p>
            <a:pPr lvl="1" eaLnBrk="1" hangingPunct="1"/>
            <a:r>
              <a:rPr lang="zh-TW" altLang="en-US" sz="2300" smtClean="0"/>
              <a:t>組織目前知道什麼</a:t>
            </a:r>
            <a:r>
              <a:rPr lang="en-US" altLang="zh-TW" sz="2300" smtClean="0"/>
              <a:t>(What Firm Knows)</a:t>
            </a:r>
            <a:r>
              <a:rPr lang="zh-TW" altLang="en-US" sz="2300" smtClean="0"/>
              <a:t>：亦即組織目前掌握了哪些知識，有哪些人才、技能、能力等；例如瞭解與</a:t>
            </a:r>
            <a:r>
              <a:rPr lang="en-US" altLang="zh-TW" sz="2300" smtClean="0"/>
              <a:t>CRM</a:t>
            </a:r>
            <a:r>
              <a:rPr lang="zh-TW" altLang="en-US" sz="2300" smtClean="0"/>
              <a:t>相關的行銷、銷售、服務、</a:t>
            </a:r>
            <a:r>
              <a:rPr lang="en-US" altLang="zh-TW" sz="2300" smtClean="0"/>
              <a:t>IT</a:t>
            </a:r>
            <a:r>
              <a:rPr lang="zh-TW" altLang="en-US" sz="2300" smtClean="0"/>
              <a:t>上，組織目前有哪些人才與知識可以運用。</a:t>
            </a:r>
          </a:p>
          <a:p>
            <a:pPr lvl="1" eaLnBrk="1" hangingPunct="1"/>
            <a:r>
              <a:rPr lang="zh-TW" altLang="en-US" sz="2300" smtClean="0"/>
              <a:t>知識缺口</a:t>
            </a:r>
            <a:r>
              <a:rPr lang="en-US" altLang="zh-TW" sz="2300" smtClean="0"/>
              <a:t>(Knowledge Gap)</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投影片編號版面配置區 4"/>
          <p:cNvSpPr>
            <a:spLocks noGrp="1"/>
          </p:cNvSpPr>
          <p:nvPr>
            <p:ph type="sldNum" sz="quarter" idx="12"/>
          </p:nvPr>
        </p:nvSpPr>
        <p:spPr/>
        <p:txBody>
          <a:bodyPr/>
          <a:lstStyle/>
          <a:p>
            <a:pPr>
              <a:defRPr/>
            </a:pPr>
            <a:fld id="{7A41BCDC-D875-4DB9-8589-A9A570102D6A}" type="slidenum">
              <a:rPr lang="en-US" altLang="zh-TW"/>
              <a:pPr>
                <a:defRPr/>
              </a:pPr>
              <a:t>6</a:t>
            </a:fld>
            <a:endParaRPr lang="en-US" altLang="zh-TW"/>
          </a:p>
        </p:txBody>
      </p:sp>
      <p:sp>
        <p:nvSpPr>
          <p:cNvPr id="1468420" name="Rectangle 4"/>
          <p:cNvSpPr>
            <a:spLocks noGrp="1" noChangeArrowheads="1"/>
          </p:cNvSpPr>
          <p:nvPr>
            <p:ph type="title"/>
          </p:nvPr>
        </p:nvSpPr>
        <p:spPr>
          <a:xfrm>
            <a:off x="468313" y="188913"/>
            <a:ext cx="8229600" cy="1143000"/>
          </a:xfrm>
        </p:spPr>
        <p:txBody>
          <a:bodyPr/>
          <a:lstStyle/>
          <a:p>
            <a:pPr eaLnBrk="1" hangingPunct="1">
              <a:defRPr/>
            </a:pPr>
            <a:r>
              <a:rPr lang="zh-TW" altLang="en-US" smtClean="0"/>
              <a:t>知識在那裡？</a:t>
            </a:r>
          </a:p>
        </p:txBody>
      </p:sp>
      <p:pic>
        <p:nvPicPr>
          <p:cNvPr id="231428" name="Picture 5" descr="knowledge"/>
          <p:cNvPicPr>
            <a:picLocks noChangeAspect="1" noChangeArrowheads="1"/>
          </p:cNvPicPr>
          <p:nvPr/>
        </p:nvPicPr>
        <p:blipFill>
          <a:blip r:embed="rId2"/>
          <a:srcRect/>
          <a:stretch>
            <a:fillRect/>
          </a:stretch>
        </p:blipFill>
        <p:spPr bwMode="auto">
          <a:xfrm>
            <a:off x="1419225" y="2593975"/>
            <a:ext cx="6391275" cy="1819275"/>
          </a:xfrm>
          <a:prstGeom prst="rect">
            <a:avLst/>
          </a:prstGeom>
          <a:noFill/>
          <a:ln w="9525">
            <a:noFill/>
            <a:miter lim="800000"/>
            <a:headEnd/>
            <a:tailEnd/>
          </a:ln>
        </p:spPr>
      </p:pic>
      <p:sp>
        <p:nvSpPr>
          <p:cNvPr id="231429" name="Text Box 6"/>
          <p:cNvSpPr txBox="1">
            <a:spLocks noChangeArrowheads="1"/>
          </p:cNvSpPr>
          <p:nvPr/>
        </p:nvSpPr>
        <p:spPr bwMode="auto">
          <a:xfrm>
            <a:off x="1724025" y="2060575"/>
            <a:ext cx="2317750" cy="457200"/>
          </a:xfrm>
          <a:prstGeom prst="rect">
            <a:avLst/>
          </a:prstGeom>
          <a:noFill/>
          <a:ln w="12700">
            <a:noFill/>
            <a:miter lim="800000"/>
            <a:headEnd/>
            <a:tailEnd/>
          </a:ln>
        </p:spPr>
        <p:txBody>
          <a:bodyPr wrap="none">
            <a:spAutoFit/>
          </a:bodyPr>
          <a:lstStyle/>
          <a:p>
            <a:r>
              <a:rPr lang="zh-TW" altLang="en-US" sz="2400" b="1">
                <a:solidFill>
                  <a:schemeClr val="accent2"/>
                </a:solidFill>
                <a:latin typeface="Times New Roman" pitchFamily="18" charset="0"/>
                <a:ea typeface="標楷體" pitchFamily="65" charset="-120"/>
              </a:rPr>
              <a:t>紙張及電子文件</a:t>
            </a:r>
            <a:endParaRPr lang="zh-TW" altLang="en-US" sz="2400" b="1">
              <a:solidFill>
                <a:schemeClr val="accent2"/>
              </a:solidFill>
              <a:latin typeface="Times New Roman" pitchFamily="18" charset="0"/>
              <a:ea typeface="華康仿宋體W6" pitchFamily="49" charset="-120"/>
            </a:endParaRPr>
          </a:p>
        </p:txBody>
      </p:sp>
      <p:sp>
        <p:nvSpPr>
          <p:cNvPr id="231430" name="Text Box 7"/>
          <p:cNvSpPr txBox="1">
            <a:spLocks noChangeArrowheads="1"/>
          </p:cNvSpPr>
          <p:nvPr/>
        </p:nvSpPr>
        <p:spPr bwMode="auto">
          <a:xfrm>
            <a:off x="5076825" y="2060575"/>
            <a:ext cx="2622550" cy="457200"/>
          </a:xfrm>
          <a:prstGeom prst="rect">
            <a:avLst/>
          </a:prstGeom>
          <a:noFill/>
          <a:ln w="12700">
            <a:noFill/>
            <a:miter lim="800000"/>
            <a:headEnd/>
            <a:tailEnd/>
          </a:ln>
        </p:spPr>
        <p:txBody>
          <a:bodyPr wrap="none">
            <a:spAutoFit/>
          </a:bodyPr>
          <a:lstStyle/>
          <a:p>
            <a:r>
              <a:rPr lang="zh-TW" altLang="en-US" sz="2400" b="1">
                <a:solidFill>
                  <a:schemeClr val="accent2"/>
                </a:solidFill>
                <a:latin typeface="Times New Roman" pitchFamily="18" charset="0"/>
                <a:ea typeface="標楷體" pitchFamily="65" charset="-120"/>
              </a:rPr>
              <a:t>員工的經驗及技能</a:t>
            </a:r>
            <a:endParaRPr lang="zh-TW" altLang="en-US" sz="2400" b="1">
              <a:solidFill>
                <a:schemeClr val="accent2"/>
              </a:solidFill>
              <a:latin typeface="Times New Roman" pitchFamily="18" charset="0"/>
              <a:ea typeface="華康仿宋體W6" pitchFamily="49" charset="-120"/>
            </a:endParaRPr>
          </a:p>
        </p:txBody>
      </p:sp>
      <p:sp>
        <p:nvSpPr>
          <p:cNvPr id="231431" name="Text Box 8"/>
          <p:cNvSpPr txBox="1">
            <a:spLocks noChangeArrowheads="1"/>
          </p:cNvSpPr>
          <p:nvPr/>
        </p:nvSpPr>
        <p:spPr bwMode="auto">
          <a:xfrm>
            <a:off x="3857625" y="4498975"/>
            <a:ext cx="1708150" cy="457200"/>
          </a:xfrm>
          <a:prstGeom prst="rect">
            <a:avLst/>
          </a:prstGeom>
          <a:noFill/>
          <a:ln w="12700">
            <a:noFill/>
            <a:miter lim="800000"/>
            <a:headEnd/>
            <a:tailEnd/>
          </a:ln>
        </p:spPr>
        <p:txBody>
          <a:bodyPr wrap="none">
            <a:spAutoFit/>
          </a:bodyPr>
          <a:lstStyle/>
          <a:p>
            <a:r>
              <a:rPr lang="zh-TW" altLang="en-US" sz="2400" b="1">
                <a:solidFill>
                  <a:schemeClr val="accent2"/>
                </a:solidFill>
                <a:latin typeface="Times New Roman" pitchFamily="18" charset="0"/>
                <a:ea typeface="標楷體" pitchFamily="65" charset="-120"/>
              </a:rPr>
              <a:t>電子知識庫</a:t>
            </a:r>
            <a:endParaRPr lang="zh-TW" altLang="en-US" sz="2400" b="1">
              <a:solidFill>
                <a:schemeClr val="accent2"/>
              </a:solidFill>
              <a:latin typeface="Times New Roman" pitchFamily="18" charset="0"/>
              <a:ea typeface="華康仿宋體W6" pitchFamily="49" charset="-120"/>
            </a:endParaRPr>
          </a:p>
        </p:txBody>
      </p:sp>
      <p:sp>
        <p:nvSpPr>
          <p:cNvPr id="231432" name="Text Box 9"/>
          <p:cNvSpPr txBox="1">
            <a:spLocks noChangeArrowheads="1"/>
          </p:cNvSpPr>
          <p:nvPr/>
        </p:nvSpPr>
        <p:spPr bwMode="auto">
          <a:xfrm>
            <a:off x="5534025" y="5413375"/>
            <a:ext cx="3335338" cy="336550"/>
          </a:xfrm>
          <a:prstGeom prst="rect">
            <a:avLst/>
          </a:prstGeom>
          <a:noFill/>
          <a:ln w="12700">
            <a:noFill/>
            <a:miter lim="800000"/>
            <a:headEnd/>
            <a:tailEnd/>
          </a:ln>
        </p:spPr>
        <p:txBody>
          <a:bodyPr wrap="none">
            <a:spAutoFit/>
          </a:bodyPr>
          <a:lstStyle/>
          <a:p>
            <a:r>
              <a:rPr lang="zh-TW" altLang="en-US" sz="1600">
                <a:latin typeface="Times New Roman" pitchFamily="18" charset="0"/>
                <a:ea typeface="標楷體" pitchFamily="65" charset="-120"/>
              </a:rPr>
              <a:t>資料來源：</a:t>
            </a:r>
            <a:r>
              <a:rPr lang="en-US" altLang="zh-TW" sz="1600" b="1" i="1">
                <a:latin typeface="Times New Roman" pitchFamily="18" charset="0"/>
                <a:ea typeface="標楷體" pitchFamily="65" charset="-120"/>
              </a:rPr>
              <a:t>Delphi Consulting Group</a:t>
            </a:r>
            <a:endParaRPr lang="en-US" altLang="zh-TW" sz="1600">
              <a:latin typeface="Times New Roman" pitchFamily="18" charset="0"/>
              <a:ea typeface="華康仿宋體W6" pitchFamily="49" charset="-12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投影片編號版面配置區 5"/>
          <p:cNvSpPr>
            <a:spLocks noGrp="1"/>
          </p:cNvSpPr>
          <p:nvPr>
            <p:ph type="sldNum" sz="quarter" idx="12"/>
          </p:nvPr>
        </p:nvSpPr>
        <p:spPr/>
        <p:txBody>
          <a:bodyPr/>
          <a:lstStyle/>
          <a:p>
            <a:pPr>
              <a:defRPr/>
            </a:pPr>
            <a:fld id="{DD195363-69AD-4893-A99B-276109C50EBD}" type="slidenum">
              <a:rPr lang="en-US" altLang="zh-TW"/>
              <a:pPr>
                <a:defRPr/>
              </a:pPr>
              <a:t>7</a:t>
            </a:fld>
            <a:endParaRPr lang="en-US" altLang="zh-TW"/>
          </a:p>
        </p:txBody>
      </p:sp>
      <p:sp>
        <p:nvSpPr>
          <p:cNvPr id="379906" name="Rectangle 2"/>
          <p:cNvSpPr>
            <a:spLocks noGrp="1" noChangeArrowheads="1"/>
          </p:cNvSpPr>
          <p:nvPr>
            <p:ph type="title"/>
          </p:nvPr>
        </p:nvSpPr>
        <p:spPr/>
        <p:txBody>
          <a:bodyPr/>
          <a:lstStyle/>
          <a:p>
            <a:pPr eaLnBrk="1" hangingPunct="1">
              <a:defRPr/>
            </a:pPr>
            <a:r>
              <a:rPr lang="zh-TW" altLang="en-US" smtClean="0"/>
              <a:t>知識建立：</a:t>
            </a:r>
            <a:r>
              <a:rPr lang="en-US" altLang="zh-TW" smtClean="0"/>
              <a:t>CSFs</a:t>
            </a:r>
            <a:r>
              <a:rPr lang="zh-TW" altLang="en-US" smtClean="0"/>
              <a:t>法</a:t>
            </a:r>
          </a:p>
        </p:txBody>
      </p:sp>
      <p:grpSp>
        <p:nvGrpSpPr>
          <p:cNvPr id="2" name="Group 64"/>
          <p:cNvGrpSpPr>
            <a:grpSpLocks/>
          </p:cNvGrpSpPr>
          <p:nvPr/>
        </p:nvGrpSpPr>
        <p:grpSpPr bwMode="auto">
          <a:xfrm>
            <a:off x="171450" y="1066800"/>
            <a:ext cx="8820150" cy="4953000"/>
            <a:chOff x="108" y="672"/>
            <a:chExt cx="5556" cy="3120"/>
          </a:xfrm>
        </p:grpSpPr>
        <p:sp>
          <p:nvSpPr>
            <p:cNvPr id="232454" name="Rectangle 4"/>
            <p:cNvSpPr>
              <a:spLocks noChangeArrowheads="1"/>
            </p:cNvSpPr>
            <p:nvPr/>
          </p:nvSpPr>
          <p:spPr bwMode="auto">
            <a:xfrm>
              <a:off x="144" y="672"/>
              <a:ext cx="5520" cy="3120"/>
            </a:xfrm>
            <a:prstGeom prst="rect">
              <a:avLst/>
            </a:prstGeom>
            <a:solidFill>
              <a:schemeClr val="bg2"/>
            </a:solidFill>
            <a:ln w="9525">
              <a:noFill/>
              <a:miter lim="800000"/>
              <a:headEnd/>
              <a:tailEnd/>
            </a:ln>
          </p:spPr>
          <p:txBody>
            <a:bodyPr wrap="none" anchor="ctr"/>
            <a:lstStyle/>
            <a:p>
              <a:pPr algn="ctr"/>
              <a:endParaRPr lang="zh-TW" altLang="zh-TW">
                <a:latin typeface="Times New Roman" pitchFamily="18" charset="0"/>
                <a:ea typeface="標楷體" pitchFamily="65" charset="-120"/>
              </a:endParaRPr>
            </a:p>
          </p:txBody>
        </p:sp>
        <p:sp>
          <p:nvSpPr>
            <p:cNvPr id="232455" name="Text Box 5"/>
            <p:cNvSpPr txBox="1">
              <a:spLocks noChangeArrowheads="1"/>
            </p:cNvSpPr>
            <p:nvPr/>
          </p:nvSpPr>
          <p:spPr bwMode="auto">
            <a:xfrm>
              <a:off x="5040" y="2112"/>
              <a:ext cx="500" cy="366"/>
            </a:xfrm>
            <a:prstGeom prst="rect">
              <a:avLst/>
            </a:prstGeom>
            <a:noFill/>
            <a:ln w="9525">
              <a:noFill/>
              <a:miter lim="800000"/>
              <a:headEnd/>
              <a:tailEnd/>
            </a:ln>
          </p:spPr>
          <p:txBody>
            <a:bodyPr wrap="none">
              <a:spAutoFit/>
            </a:bodyPr>
            <a:lstStyle/>
            <a:p>
              <a:pPr algn="ctr"/>
              <a:r>
                <a:rPr lang="zh-TW" altLang="en-US" sz="1600">
                  <a:latin typeface="Times New Roman" pitchFamily="18" charset="0"/>
                  <a:ea typeface="標楷體" pitchFamily="65" charset="-120"/>
                </a:rPr>
                <a:t>作業層</a:t>
              </a:r>
            </a:p>
            <a:p>
              <a:pPr algn="ctr"/>
              <a:r>
                <a:rPr lang="zh-TW" altLang="en-US" sz="1600">
                  <a:latin typeface="Times New Roman" pitchFamily="18" charset="0"/>
                  <a:ea typeface="標楷體" pitchFamily="65" charset="-120"/>
                </a:rPr>
                <a:t>次知識</a:t>
              </a:r>
            </a:p>
          </p:txBody>
        </p:sp>
        <p:sp>
          <p:nvSpPr>
            <p:cNvPr id="232456" name="Text Box 6"/>
            <p:cNvSpPr txBox="1">
              <a:spLocks noChangeArrowheads="1"/>
            </p:cNvSpPr>
            <p:nvPr/>
          </p:nvSpPr>
          <p:spPr bwMode="auto">
            <a:xfrm>
              <a:off x="5040" y="1584"/>
              <a:ext cx="500" cy="366"/>
            </a:xfrm>
            <a:prstGeom prst="rect">
              <a:avLst/>
            </a:prstGeom>
            <a:noFill/>
            <a:ln w="9525">
              <a:noFill/>
              <a:miter lim="800000"/>
              <a:headEnd/>
              <a:tailEnd/>
            </a:ln>
          </p:spPr>
          <p:txBody>
            <a:bodyPr wrap="none">
              <a:spAutoFit/>
            </a:bodyPr>
            <a:lstStyle/>
            <a:p>
              <a:pPr algn="ctr"/>
              <a:r>
                <a:rPr lang="zh-TW" altLang="en-US" sz="1600">
                  <a:latin typeface="Times New Roman" pitchFamily="18" charset="0"/>
                  <a:ea typeface="標楷體" pitchFamily="65" charset="-120"/>
                </a:rPr>
                <a:t>管理層</a:t>
              </a:r>
            </a:p>
            <a:p>
              <a:pPr algn="ctr"/>
              <a:r>
                <a:rPr lang="zh-TW" altLang="en-US" sz="1600">
                  <a:latin typeface="Times New Roman" pitchFamily="18" charset="0"/>
                  <a:ea typeface="標楷體" pitchFamily="65" charset="-120"/>
                </a:rPr>
                <a:t>次知識</a:t>
              </a:r>
            </a:p>
          </p:txBody>
        </p:sp>
        <p:sp>
          <p:nvSpPr>
            <p:cNvPr id="232457" name="Text Box 7"/>
            <p:cNvSpPr txBox="1">
              <a:spLocks noChangeArrowheads="1"/>
            </p:cNvSpPr>
            <p:nvPr/>
          </p:nvSpPr>
          <p:spPr bwMode="auto">
            <a:xfrm>
              <a:off x="5040" y="960"/>
              <a:ext cx="500" cy="366"/>
            </a:xfrm>
            <a:prstGeom prst="rect">
              <a:avLst/>
            </a:prstGeom>
            <a:noFill/>
            <a:ln w="9525">
              <a:noFill/>
              <a:miter lim="800000"/>
              <a:headEnd/>
              <a:tailEnd/>
            </a:ln>
          </p:spPr>
          <p:txBody>
            <a:bodyPr wrap="none">
              <a:spAutoFit/>
            </a:bodyPr>
            <a:lstStyle/>
            <a:p>
              <a:pPr algn="ctr"/>
              <a:r>
                <a:rPr lang="zh-TW" altLang="en-US" sz="1600">
                  <a:latin typeface="Times New Roman" pitchFamily="18" charset="0"/>
                  <a:ea typeface="標楷體" pitchFamily="65" charset="-120"/>
                </a:rPr>
                <a:t>策略層</a:t>
              </a:r>
            </a:p>
            <a:p>
              <a:pPr algn="ctr"/>
              <a:r>
                <a:rPr lang="zh-TW" altLang="en-US" sz="1600">
                  <a:latin typeface="Times New Roman" pitchFamily="18" charset="0"/>
                  <a:ea typeface="標楷體" pitchFamily="65" charset="-120"/>
                </a:rPr>
                <a:t>次知識</a:t>
              </a:r>
            </a:p>
          </p:txBody>
        </p:sp>
        <p:sp>
          <p:nvSpPr>
            <p:cNvPr id="232458" name="Rectangle 8"/>
            <p:cNvSpPr>
              <a:spLocks noChangeArrowheads="1"/>
            </p:cNvSpPr>
            <p:nvPr/>
          </p:nvSpPr>
          <p:spPr bwMode="auto">
            <a:xfrm>
              <a:off x="2083" y="1535"/>
              <a:ext cx="2115" cy="1652"/>
            </a:xfrm>
            <a:prstGeom prst="rect">
              <a:avLst/>
            </a:prstGeom>
            <a:noFill/>
            <a:ln w="9525">
              <a:solidFill>
                <a:schemeClr val="tx1"/>
              </a:solidFill>
              <a:miter lim="800000"/>
              <a:headEnd/>
              <a:tailEnd/>
            </a:ln>
          </p:spPr>
          <p:txBody>
            <a:bodyPr wrap="none" anchor="ctr"/>
            <a:lstStyle/>
            <a:p>
              <a:endParaRPr lang="zh-TW" altLang="en-US"/>
            </a:p>
          </p:txBody>
        </p:sp>
        <p:sp>
          <p:nvSpPr>
            <p:cNvPr id="232459" name="Line 9"/>
            <p:cNvSpPr>
              <a:spLocks noChangeShapeType="1"/>
            </p:cNvSpPr>
            <p:nvPr/>
          </p:nvSpPr>
          <p:spPr bwMode="auto">
            <a:xfrm>
              <a:off x="2083" y="2086"/>
              <a:ext cx="2115" cy="1"/>
            </a:xfrm>
            <a:prstGeom prst="line">
              <a:avLst/>
            </a:prstGeom>
            <a:noFill/>
            <a:ln w="9525">
              <a:solidFill>
                <a:schemeClr val="tx1"/>
              </a:solidFill>
              <a:round/>
              <a:headEnd/>
              <a:tailEnd/>
            </a:ln>
          </p:spPr>
          <p:txBody>
            <a:bodyPr/>
            <a:lstStyle/>
            <a:p>
              <a:endParaRPr lang="zh-TW" altLang="en-US"/>
            </a:p>
          </p:txBody>
        </p:sp>
        <p:sp>
          <p:nvSpPr>
            <p:cNvPr id="232460" name="Line 10"/>
            <p:cNvSpPr>
              <a:spLocks noChangeShapeType="1"/>
            </p:cNvSpPr>
            <p:nvPr/>
          </p:nvSpPr>
          <p:spPr bwMode="auto">
            <a:xfrm>
              <a:off x="2083" y="2637"/>
              <a:ext cx="2115" cy="1"/>
            </a:xfrm>
            <a:prstGeom prst="line">
              <a:avLst/>
            </a:prstGeom>
            <a:noFill/>
            <a:ln w="9525">
              <a:solidFill>
                <a:schemeClr val="tx1"/>
              </a:solidFill>
              <a:round/>
              <a:headEnd/>
              <a:tailEnd/>
            </a:ln>
          </p:spPr>
          <p:txBody>
            <a:bodyPr/>
            <a:lstStyle/>
            <a:p>
              <a:endParaRPr lang="zh-TW" altLang="en-US"/>
            </a:p>
          </p:txBody>
        </p:sp>
        <p:sp>
          <p:nvSpPr>
            <p:cNvPr id="232461" name="Line 11"/>
            <p:cNvSpPr>
              <a:spLocks noChangeShapeType="1"/>
            </p:cNvSpPr>
            <p:nvPr/>
          </p:nvSpPr>
          <p:spPr bwMode="auto">
            <a:xfrm flipV="1">
              <a:off x="2083" y="905"/>
              <a:ext cx="735" cy="630"/>
            </a:xfrm>
            <a:prstGeom prst="line">
              <a:avLst/>
            </a:prstGeom>
            <a:noFill/>
            <a:ln w="9525">
              <a:solidFill>
                <a:schemeClr val="tx1"/>
              </a:solidFill>
              <a:round/>
              <a:headEnd/>
              <a:tailEnd/>
            </a:ln>
          </p:spPr>
          <p:txBody>
            <a:bodyPr/>
            <a:lstStyle/>
            <a:p>
              <a:endParaRPr lang="zh-TW" altLang="en-US"/>
            </a:p>
          </p:txBody>
        </p:sp>
        <p:sp>
          <p:nvSpPr>
            <p:cNvPr id="232462" name="Line 12"/>
            <p:cNvSpPr>
              <a:spLocks noChangeShapeType="1"/>
            </p:cNvSpPr>
            <p:nvPr/>
          </p:nvSpPr>
          <p:spPr bwMode="auto">
            <a:xfrm flipV="1">
              <a:off x="4208" y="905"/>
              <a:ext cx="736" cy="630"/>
            </a:xfrm>
            <a:prstGeom prst="line">
              <a:avLst/>
            </a:prstGeom>
            <a:noFill/>
            <a:ln w="12700">
              <a:solidFill>
                <a:schemeClr val="tx1"/>
              </a:solidFill>
              <a:round/>
              <a:headEnd/>
              <a:tailEnd/>
            </a:ln>
          </p:spPr>
          <p:txBody>
            <a:bodyPr/>
            <a:lstStyle/>
            <a:p>
              <a:endParaRPr lang="zh-TW" altLang="en-US"/>
            </a:p>
          </p:txBody>
        </p:sp>
        <p:sp>
          <p:nvSpPr>
            <p:cNvPr id="232463" name="Line 13"/>
            <p:cNvSpPr>
              <a:spLocks noChangeShapeType="1"/>
            </p:cNvSpPr>
            <p:nvPr/>
          </p:nvSpPr>
          <p:spPr bwMode="auto">
            <a:xfrm>
              <a:off x="2818" y="905"/>
              <a:ext cx="2115" cy="1"/>
            </a:xfrm>
            <a:prstGeom prst="line">
              <a:avLst/>
            </a:prstGeom>
            <a:noFill/>
            <a:ln w="9525">
              <a:solidFill>
                <a:schemeClr val="tx1"/>
              </a:solidFill>
              <a:round/>
              <a:headEnd/>
              <a:tailEnd/>
            </a:ln>
          </p:spPr>
          <p:txBody>
            <a:bodyPr/>
            <a:lstStyle/>
            <a:p>
              <a:endParaRPr lang="zh-TW" altLang="en-US"/>
            </a:p>
          </p:txBody>
        </p:sp>
        <p:sp>
          <p:nvSpPr>
            <p:cNvPr id="232464" name="Line 14"/>
            <p:cNvSpPr>
              <a:spLocks noChangeShapeType="1"/>
            </p:cNvSpPr>
            <p:nvPr/>
          </p:nvSpPr>
          <p:spPr bwMode="auto">
            <a:xfrm>
              <a:off x="2239" y="1418"/>
              <a:ext cx="2089" cy="1"/>
            </a:xfrm>
            <a:prstGeom prst="line">
              <a:avLst/>
            </a:prstGeom>
            <a:noFill/>
            <a:ln w="9525">
              <a:solidFill>
                <a:schemeClr val="tx1"/>
              </a:solidFill>
              <a:round/>
              <a:headEnd/>
              <a:tailEnd/>
            </a:ln>
          </p:spPr>
          <p:txBody>
            <a:bodyPr/>
            <a:lstStyle/>
            <a:p>
              <a:endParaRPr lang="zh-TW" altLang="en-US"/>
            </a:p>
          </p:txBody>
        </p:sp>
        <p:sp>
          <p:nvSpPr>
            <p:cNvPr id="232465" name="Line 15"/>
            <p:cNvSpPr>
              <a:spLocks noChangeShapeType="1"/>
            </p:cNvSpPr>
            <p:nvPr/>
          </p:nvSpPr>
          <p:spPr bwMode="auto">
            <a:xfrm>
              <a:off x="2342" y="1325"/>
              <a:ext cx="2125" cy="1"/>
            </a:xfrm>
            <a:prstGeom prst="line">
              <a:avLst/>
            </a:prstGeom>
            <a:noFill/>
            <a:ln w="9525">
              <a:solidFill>
                <a:schemeClr val="tx1"/>
              </a:solidFill>
              <a:round/>
              <a:headEnd/>
              <a:tailEnd/>
            </a:ln>
          </p:spPr>
          <p:txBody>
            <a:bodyPr/>
            <a:lstStyle/>
            <a:p>
              <a:endParaRPr lang="zh-TW" altLang="en-US"/>
            </a:p>
          </p:txBody>
        </p:sp>
        <p:sp>
          <p:nvSpPr>
            <p:cNvPr id="232466" name="Line 16"/>
            <p:cNvSpPr>
              <a:spLocks noChangeShapeType="1"/>
            </p:cNvSpPr>
            <p:nvPr/>
          </p:nvSpPr>
          <p:spPr bwMode="auto">
            <a:xfrm>
              <a:off x="2446" y="1231"/>
              <a:ext cx="2124" cy="1"/>
            </a:xfrm>
            <a:prstGeom prst="line">
              <a:avLst/>
            </a:prstGeom>
            <a:noFill/>
            <a:ln w="9525">
              <a:solidFill>
                <a:schemeClr val="tx1"/>
              </a:solidFill>
              <a:round/>
              <a:headEnd/>
              <a:tailEnd/>
            </a:ln>
          </p:spPr>
          <p:txBody>
            <a:bodyPr/>
            <a:lstStyle/>
            <a:p>
              <a:endParaRPr lang="zh-TW" altLang="en-US"/>
            </a:p>
          </p:txBody>
        </p:sp>
        <p:sp>
          <p:nvSpPr>
            <p:cNvPr id="232467" name="Line 17"/>
            <p:cNvSpPr>
              <a:spLocks noChangeShapeType="1"/>
            </p:cNvSpPr>
            <p:nvPr/>
          </p:nvSpPr>
          <p:spPr bwMode="auto">
            <a:xfrm>
              <a:off x="2550" y="1139"/>
              <a:ext cx="2125" cy="1"/>
            </a:xfrm>
            <a:prstGeom prst="line">
              <a:avLst/>
            </a:prstGeom>
            <a:noFill/>
            <a:ln w="9525">
              <a:solidFill>
                <a:schemeClr val="tx1"/>
              </a:solidFill>
              <a:round/>
              <a:headEnd/>
              <a:tailEnd/>
            </a:ln>
          </p:spPr>
          <p:txBody>
            <a:bodyPr/>
            <a:lstStyle/>
            <a:p>
              <a:endParaRPr lang="zh-TW" altLang="en-US"/>
            </a:p>
          </p:txBody>
        </p:sp>
        <p:sp>
          <p:nvSpPr>
            <p:cNvPr id="232468" name="Line 18"/>
            <p:cNvSpPr>
              <a:spLocks noChangeShapeType="1"/>
            </p:cNvSpPr>
            <p:nvPr/>
          </p:nvSpPr>
          <p:spPr bwMode="auto">
            <a:xfrm>
              <a:off x="2653" y="1045"/>
              <a:ext cx="2125" cy="1"/>
            </a:xfrm>
            <a:prstGeom prst="line">
              <a:avLst/>
            </a:prstGeom>
            <a:noFill/>
            <a:ln w="9525">
              <a:solidFill>
                <a:schemeClr val="tx1"/>
              </a:solidFill>
              <a:round/>
              <a:headEnd/>
              <a:tailEnd/>
            </a:ln>
          </p:spPr>
          <p:txBody>
            <a:bodyPr/>
            <a:lstStyle/>
            <a:p>
              <a:endParaRPr lang="zh-TW" altLang="en-US"/>
            </a:p>
          </p:txBody>
        </p:sp>
        <p:sp>
          <p:nvSpPr>
            <p:cNvPr id="232469" name="Text Box 19"/>
            <p:cNvSpPr txBox="1">
              <a:spLocks noChangeArrowheads="1"/>
            </p:cNvSpPr>
            <p:nvPr/>
          </p:nvSpPr>
          <p:spPr bwMode="auto">
            <a:xfrm>
              <a:off x="2653" y="1371"/>
              <a:ext cx="692" cy="231"/>
            </a:xfrm>
            <a:prstGeom prst="rect">
              <a:avLst/>
            </a:prstGeom>
            <a:noFill/>
            <a:ln w="9525">
              <a:noFill/>
              <a:miter lim="800000"/>
              <a:headEnd/>
              <a:tailEnd/>
            </a:ln>
          </p:spPr>
          <p:txBody>
            <a:bodyPr wrap="none">
              <a:spAutoFit/>
            </a:bodyPr>
            <a:lstStyle/>
            <a:p>
              <a:pPr algn="ctr"/>
              <a:r>
                <a:rPr lang="zh-TW" altLang="en-US">
                  <a:latin typeface="Times New Roman" pitchFamily="18" charset="0"/>
                  <a:ea typeface="標楷體" pitchFamily="65" charset="-120"/>
                </a:rPr>
                <a:t>生產知識</a:t>
              </a:r>
            </a:p>
          </p:txBody>
        </p:sp>
        <p:sp>
          <p:nvSpPr>
            <p:cNvPr id="232470" name="Text Box 20"/>
            <p:cNvSpPr txBox="1">
              <a:spLocks noChangeArrowheads="1"/>
            </p:cNvSpPr>
            <p:nvPr/>
          </p:nvSpPr>
          <p:spPr bwMode="auto">
            <a:xfrm>
              <a:off x="2785" y="1231"/>
              <a:ext cx="692" cy="231"/>
            </a:xfrm>
            <a:prstGeom prst="rect">
              <a:avLst/>
            </a:prstGeom>
            <a:noFill/>
            <a:ln w="9525">
              <a:noFill/>
              <a:miter lim="800000"/>
              <a:headEnd/>
              <a:tailEnd/>
            </a:ln>
          </p:spPr>
          <p:txBody>
            <a:bodyPr wrap="none">
              <a:spAutoFit/>
            </a:bodyPr>
            <a:lstStyle/>
            <a:p>
              <a:pPr algn="ctr"/>
              <a:r>
                <a:rPr lang="zh-TW" altLang="en-US">
                  <a:latin typeface="Times New Roman" pitchFamily="18" charset="0"/>
                  <a:ea typeface="標楷體" pitchFamily="65" charset="-120"/>
                </a:rPr>
                <a:t>行銷知識</a:t>
              </a:r>
            </a:p>
          </p:txBody>
        </p:sp>
        <p:sp>
          <p:nvSpPr>
            <p:cNvPr id="232471" name="Text Box 21"/>
            <p:cNvSpPr txBox="1">
              <a:spLocks noChangeArrowheads="1"/>
            </p:cNvSpPr>
            <p:nvPr/>
          </p:nvSpPr>
          <p:spPr bwMode="auto">
            <a:xfrm>
              <a:off x="2938" y="1139"/>
              <a:ext cx="692" cy="231"/>
            </a:xfrm>
            <a:prstGeom prst="rect">
              <a:avLst/>
            </a:prstGeom>
            <a:noFill/>
            <a:ln w="9525">
              <a:noFill/>
              <a:miter lim="800000"/>
              <a:headEnd/>
              <a:tailEnd/>
            </a:ln>
          </p:spPr>
          <p:txBody>
            <a:bodyPr wrap="none">
              <a:spAutoFit/>
            </a:bodyPr>
            <a:lstStyle/>
            <a:p>
              <a:pPr algn="ctr"/>
              <a:r>
                <a:rPr lang="zh-TW" altLang="en-US">
                  <a:latin typeface="Times New Roman" pitchFamily="18" charset="0"/>
                  <a:ea typeface="標楷體" pitchFamily="65" charset="-120"/>
                </a:rPr>
                <a:t>人資知識</a:t>
              </a:r>
            </a:p>
          </p:txBody>
        </p:sp>
        <p:sp>
          <p:nvSpPr>
            <p:cNvPr id="232472" name="Text Box 22"/>
            <p:cNvSpPr txBox="1">
              <a:spLocks noChangeArrowheads="1"/>
            </p:cNvSpPr>
            <p:nvPr/>
          </p:nvSpPr>
          <p:spPr bwMode="auto">
            <a:xfrm>
              <a:off x="3016" y="1045"/>
              <a:ext cx="829" cy="231"/>
            </a:xfrm>
            <a:prstGeom prst="rect">
              <a:avLst/>
            </a:prstGeom>
            <a:noFill/>
            <a:ln w="9525">
              <a:noFill/>
              <a:miter lim="800000"/>
              <a:headEnd/>
              <a:tailEnd/>
            </a:ln>
          </p:spPr>
          <p:txBody>
            <a:bodyPr>
              <a:spAutoFit/>
            </a:bodyPr>
            <a:lstStyle/>
            <a:p>
              <a:pPr algn="ctr"/>
              <a:r>
                <a:rPr lang="zh-TW" altLang="en-US">
                  <a:latin typeface="Times New Roman" pitchFamily="18" charset="0"/>
                  <a:ea typeface="標楷體" pitchFamily="65" charset="-120"/>
                </a:rPr>
                <a:t>研發知識</a:t>
              </a:r>
            </a:p>
          </p:txBody>
        </p:sp>
        <p:sp>
          <p:nvSpPr>
            <p:cNvPr id="232473" name="Text Box 23"/>
            <p:cNvSpPr txBox="1">
              <a:spLocks noChangeArrowheads="1"/>
            </p:cNvSpPr>
            <p:nvPr/>
          </p:nvSpPr>
          <p:spPr bwMode="auto">
            <a:xfrm>
              <a:off x="3198" y="952"/>
              <a:ext cx="692" cy="231"/>
            </a:xfrm>
            <a:prstGeom prst="rect">
              <a:avLst/>
            </a:prstGeom>
            <a:noFill/>
            <a:ln w="9525">
              <a:noFill/>
              <a:miter lim="800000"/>
              <a:headEnd/>
              <a:tailEnd/>
            </a:ln>
          </p:spPr>
          <p:txBody>
            <a:bodyPr wrap="none">
              <a:spAutoFit/>
            </a:bodyPr>
            <a:lstStyle/>
            <a:p>
              <a:pPr algn="ctr"/>
              <a:r>
                <a:rPr lang="zh-TW" altLang="en-US">
                  <a:latin typeface="Times New Roman" pitchFamily="18" charset="0"/>
                  <a:ea typeface="標楷體" pitchFamily="65" charset="-120"/>
                </a:rPr>
                <a:t>財務知識</a:t>
              </a:r>
            </a:p>
          </p:txBody>
        </p:sp>
        <p:sp>
          <p:nvSpPr>
            <p:cNvPr id="232474" name="Text Box 24"/>
            <p:cNvSpPr txBox="1">
              <a:spLocks noChangeArrowheads="1"/>
            </p:cNvSpPr>
            <p:nvPr/>
          </p:nvSpPr>
          <p:spPr bwMode="auto">
            <a:xfrm>
              <a:off x="3262" y="859"/>
              <a:ext cx="980" cy="231"/>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整體經營知識</a:t>
              </a:r>
            </a:p>
          </p:txBody>
        </p:sp>
        <p:sp>
          <p:nvSpPr>
            <p:cNvPr id="232475" name="Line 25"/>
            <p:cNvSpPr>
              <a:spLocks noChangeShapeType="1"/>
            </p:cNvSpPr>
            <p:nvPr/>
          </p:nvSpPr>
          <p:spPr bwMode="auto">
            <a:xfrm>
              <a:off x="2441" y="1557"/>
              <a:ext cx="1" cy="1630"/>
            </a:xfrm>
            <a:prstGeom prst="line">
              <a:avLst/>
            </a:prstGeom>
            <a:noFill/>
            <a:ln w="9525">
              <a:solidFill>
                <a:schemeClr val="tx1"/>
              </a:solidFill>
              <a:round/>
              <a:headEnd/>
              <a:tailEnd/>
            </a:ln>
          </p:spPr>
          <p:txBody>
            <a:bodyPr/>
            <a:lstStyle/>
            <a:p>
              <a:endParaRPr lang="zh-TW" altLang="en-US"/>
            </a:p>
          </p:txBody>
        </p:sp>
        <p:sp>
          <p:nvSpPr>
            <p:cNvPr id="232476" name="Line 26"/>
            <p:cNvSpPr>
              <a:spLocks noChangeShapeType="1"/>
            </p:cNvSpPr>
            <p:nvPr/>
          </p:nvSpPr>
          <p:spPr bwMode="auto">
            <a:xfrm>
              <a:off x="2826" y="1557"/>
              <a:ext cx="1" cy="1630"/>
            </a:xfrm>
            <a:prstGeom prst="line">
              <a:avLst/>
            </a:prstGeom>
            <a:noFill/>
            <a:ln w="9525">
              <a:solidFill>
                <a:schemeClr val="tx1"/>
              </a:solidFill>
              <a:round/>
              <a:headEnd/>
              <a:tailEnd/>
            </a:ln>
          </p:spPr>
          <p:txBody>
            <a:bodyPr/>
            <a:lstStyle/>
            <a:p>
              <a:endParaRPr lang="zh-TW" altLang="en-US"/>
            </a:p>
          </p:txBody>
        </p:sp>
        <p:sp>
          <p:nvSpPr>
            <p:cNvPr id="232477" name="Line 27"/>
            <p:cNvSpPr>
              <a:spLocks noChangeShapeType="1"/>
            </p:cNvSpPr>
            <p:nvPr/>
          </p:nvSpPr>
          <p:spPr bwMode="auto">
            <a:xfrm>
              <a:off x="3173" y="1557"/>
              <a:ext cx="1" cy="1630"/>
            </a:xfrm>
            <a:prstGeom prst="line">
              <a:avLst/>
            </a:prstGeom>
            <a:noFill/>
            <a:ln w="9525">
              <a:solidFill>
                <a:schemeClr val="tx1"/>
              </a:solidFill>
              <a:round/>
              <a:headEnd/>
              <a:tailEnd/>
            </a:ln>
          </p:spPr>
          <p:txBody>
            <a:bodyPr/>
            <a:lstStyle/>
            <a:p>
              <a:endParaRPr lang="zh-TW" altLang="en-US"/>
            </a:p>
          </p:txBody>
        </p:sp>
        <p:sp>
          <p:nvSpPr>
            <p:cNvPr id="232478" name="Line 28"/>
            <p:cNvSpPr>
              <a:spLocks noChangeShapeType="1"/>
            </p:cNvSpPr>
            <p:nvPr/>
          </p:nvSpPr>
          <p:spPr bwMode="auto">
            <a:xfrm>
              <a:off x="3519" y="1557"/>
              <a:ext cx="1" cy="1630"/>
            </a:xfrm>
            <a:prstGeom prst="line">
              <a:avLst/>
            </a:prstGeom>
            <a:noFill/>
            <a:ln w="9525">
              <a:solidFill>
                <a:schemeClr val="tx1"/>
              </a:solidFill>
              <a:round/>
              <a:headEnd/>
              <a:tailEnd/>
            </a:ln>
          </p:spPr>
          <p:txBody>
            <a:bodyPr/>
            <a:lstStyle/>
            <a:p>
              <a:endParaRPr lang="zh-TW" altLang="en-US"/>
            </a:p>
          </p:txBody>
        </p:sp>
        <p:sp>
          <p:nvSpPr>
            <p:cNvPr id="232479" name="Line 29"/>
            <p:cNvSpPr>
              <a:spLocks noChangeShapeType="1"/>
            </p:cNvSpPr>
            <p:nvPr/>
          </p:nvSpPr>
          <p:spPr bwMode="auto">
            <a:xfrm>
              <a:off x="3865" y="1557"/>
              <a:ext cx="1" cy="1630"/>
            </a:xfrm>
            <a:prstGeom prst="line">
              <a:avLst/>
            </a:prstGeom>
            <a:noFill/>
            <a:ln w="9525">
              <a:solidFill>
                <a:schemeClr val="tx1"/>
              </a:solidFill>
              <a:round/>
              <a:headEnd/>
              <a:tailEnd/>
            </a:ln>
          </p:spPr>
          <p:txBody>
            <a:bodyPr/>
            <a:lstStyle/>
            <a:p>
              <a:endParaRPr lang="zh-TW" altLang="en-US"/>
            </a:p>
          </p:txBody>
        </p:sp>
        <p:sp>
          <p:nvSpPr>
            <p:cNvPr id="232480" name="Text Box 30"/>
            <p:cNvSpPr txBox="1">
              <a:spLocks noChangeArrowheads="1"/>
            </p:cNvSpPr>
            <p:nvPr/>
          </p:nvSpPr>
          <p:spPr bwMode="auto">
            <a:xfrm>
              <a:off x="170" y="2043"/>
              <a:ext cx="404" cy="231"/>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願景</a:t>
              </a:r>
            </a:p>
          </p:txBody>
        </p:sp>
        <p:sp>
          <p:nvSpPr>
            <p:cNvPr id="232481" name="Text Box 31"/>
            <p:cNvSpPr txBox="1">
              <a:spLocks noChangeArrowheads="1"/>
            </p:cNvSpPr>
            <p:nvPr/>
          </p:nvSpPr>
          <p:spPr bwMode="auto">
            <a:xfrm>
              <a:off x="699" y="2020"/>
              <a:ext cx="116" cy="231"/>
            </a:xfrm>
            <a:prstGeom prst="rect">
              <a:avLst/>
            </a:prstGeom>
            <a:noFill/>
            <a:ln w="9525">
              <a:noFill/>
              <a:miter lim="800000"/>
              <a:headEnd/>
              <a:tailEnd/>
            </a:ln>
          </p:spPr>
          <p:txBody>
            <a:bodyPr wrap="none">
              <a:spAutoFit/>
            </a:bodyPr>
            <a:lstStyle/>
            <a:p>
              <a:pPr algn="ctr"/>
              <a:endParaRPr lang="zh-TW" altLang="zh-TW">
                <a:latin typeface="Times New Roman" pitchFamily="18" charset="0"/>
                <a:ea typeface="標楷體" pitchFamily="65" charset="-120"/>
              </a:endParaRPr>
            </a:p>
          </p:txBody>
        </p:sp>
        <p:sp>
          <p:nvSpPr>
            <p:cNvPr id="232482" name="Text Box 32"/>
            <p:cNvSpPr txBox="1">
              <a:spLocks noChangeArrowheads="1"/>
            </p:cNvSpPr>
            <p:nvPr/>
          </p:nvSpPr>
          <p:spPr bwMode="auto">
            <a:xfrm>
              <a:off x="591" y="2042"/>
              <a:ext cx="440" cy="231"/>
            </a:xfrm>
            <a:prstGeom prst="rect">
              <a:avLst/>
            </a:prstGeom>
            <a:noFill/>
            <a:ln w="9525">
              <a:noFill/>
              <a:miter lim="800000"/>
              <a:headEnd/>
              <a:tailEnd/>
            </a:ln>
          </p:spPr>
          <p:txBody>
            <a:bodyPr wrap="none">
              <a:spAutoFit/>
            </a:bodyPr>
            <a:lstStyle/>
            <a:p>
              <a:pPr algn="ctr"/>
              <a:r>
                <a:rPr lang="zh-TW" altLang="en-US" b="1" dirty="0">
                  <a:latin typeface="Times New Roman" pitchFamily="18" charset="0"/>
                  <a:ea typeface="標楷體" pitchFamily="65" charset="-120"/>
                </a:rPr>
                <a:t>目標 </a:t>
              </a:r>
            </a:p>
          </p:txBody>
        </p:sp>
        <p:sp>
          <p:nvSpPr>
            <p:cNvPr id="232483" name="Text Box 33"/>
            <p:cNvSpPr txBox="1">
              <a:spLocks noChangeArrowheads="1"/>
            </p:cNvSpPr>
            <p:nvPr/>
          </p:nvSpPr>
          <p:spPr bwMode="auto">
            <a:xfrm>
              <a:off x="1191" y="2043"/>
              <a:ext cx="116" cy="231"/>
            </a:xfrm>
            <a:prstGeom prst="rect">
              <a:avLst/>
            </a:prstGeom>
            <a:noFill/>
            <a:ln w="9525">
              <a:noFill/>
              <a:miter lim="800000"/>
              <a:headEnd/>
              <a:tailEnd/>
            </a:ln>
          </p:spPr>
          <p:txBody>
            <a:bodyPr wrap="none">
              <a:spAutoFit/>
            </a:bodyPr>
            <a:lstStyle/>
            <a:p>
              <a:pPr algn="ctr"/>
              <a:endParaRPr lang="zh-TW" altLang="zh-TW" b="1">
                <a:latin typeface="Times New Roman" pitchFamily="18" charset="0"/>
                <a:ea typeface="標楷體" pitchFamily="65" charset="-120"/>
              </a:endParaRPr>
            </a:p>
          </p:txBody>
        </p:sp>
        <p:sp>
          <p:nvSpPr>
            <p:cNvPr id="232484" name="Text Box 34"/>
            <p:cNvSpPr txBox="1">
              <a:spLocks noChangeArrowheads="1"/>
            </p:cNvSpPr>
            <p:nvPr/>
          </p:nvSpPr>
          <p:spPr bwMode="auto">
            <a:xfrm>
              <a:off x="1441" y="1239"/>
              <a:ext cx="407" cy="2060"/>
            </a:xfrm>
            <a:prstGeom prst="rect">
              <a:avLst/>
            </a:prstGeom>
            <a:noFill/>
            <a:ln w="9525">
              <a:noFill/>
              <a:miter lim="800000"/>
              <a:headEnd/>
              <a:tailEnd/>
            </a:ln>
          </p:spPr>
          <p:txBody>
            <a:bodyPr wrap="none">
              <a:spAutoFit/>
            </a:bodyPr>
            <a:lstStyle/>
            <a:p>
              <a:pPr algn="ctr"/>
              <a:r>
                <a:rPr lang="en-US" altLang="zh-TW" sz="1600">
                  <a:latin typeface="Times New Roman" pitchFamily="18" charset="0"/>
                  <a:ea typeface="標楷體" pitchFamily="65" charset="-120"/>
                </a:rPr>
                <a:t>CSF1</a:t>
              </a:r>
            </a:p>
            <a:p>
              <a:pPr algn="ctr"/>
              <a:endParaRPr lang="en-US" altLang="zh-TW" sz="1600">
                <a:latin typeface="Times New Roman" pitchFamily="18" charset="0"/>
                <a:ea typeface="標楷體" pitchFamily="65" charset="-120"/>
              </a:endParaRPr>
            </a:p>
            <a:p>
              <a:pPr algn="ctr"/>
              <a:r>
                <a:rPr lang="en-US" altLang="zh-TW" sz="1600">
                  <a:latin typeface="Times New Roman" pitchFamily="18" charset="0"/>
                  <a:ea typeface="標楷體" pitchFamily="65" charset="-120"/>
                </a:rPr>
                <a:t>CSF2</a:t>
              </a:r>
            </a:p>
            <a:p>
              <a:pPr algn="ctr"/>
              <a:endParaRPr lang="en-US" altLang="zh-TW" sz="1600">
                <a:latin typeface="Times New Roman" pitchFamily="18" charset="0"/>
                <a:ea typeface="標楷體" pitchFamily="65" charset="-120"/>
              </a:endParaRPr>
            </a:p>
            <a:p>
              <a:pPr algn="ctr"/>
              <a:r>
                <a:rPr lang="en-US" altLang="zh-TW" sz="1600">
                  <a:latin typeface="Times New Roman" pitchFamily="18" charset="0"/>
                  <a:ea typeface="標楷體" pitchFamily="65" charset="-120"/>
                </a:rPr>
                <a:t>CSF3</a:t>
              </a:r>
            </a:p>
            <a:p>
              <a:pPr algn="ctr"/>
              <a:endParaRPr lang="en-US" altLang="zh-TW" sz="1600">
                <a:latin typeface="Times New Roman" pitchFamily="18" charset="0"/>
                <a:ea typeface="標楷體" pitchFamily="65" charset="-120"/>
              </a:endParaRPr>
            </a:p>
            <a:p>
              <a:pPr algn="ctr"/>
              <a:r>
                <a:rPr lang="en-US" altLang="zh-TW" sz="1600">
                  <a:latin typeface="Times New Roman" pitchFamily="18" charset="0"/>
                  <a:ea typeface="標楷體" pitchFamily="65" charset="-120"/>
                </a:rPr>
                <a:t>CSF4</a:t>
              </a:r>
            </a:p>
            <a:p>
              <a:pPr algn="ctr"/>
              <a:endParaRPr lang="en-US" altLang="zh-TW" sz="1600">
                <a:latin typeface="Times New Roman" pitchFamily="18" charset="0"/>
                <a:ea typeface="標楷體" pitchFamily="65" charset="-120"/>
              </a:endParaRPr>
            </a:p>
            <a:p>
              <a:pPr algn="ctr"/>
              <a:r>
                <a:rPr lang="en-US" altLang="zh-TW" sz="1600">
                  <a:latin typeface="Times New Roman" pitchFamily="18" charset="0"/>
                  <a:ea typeface="標楷體" pitchFamily="65" charset="-120"/>
                </a:rPr>
                <a:t>CSF5</a:t>
              </a:r>
            </a:p>
            <a:p>
              <a:pPr algn="ctr"/>
              <a:endParaRPr lang="en-US" altLang="zh-TW" sz="1600">
                <a:latin typeface="Times New Roman" pitchFamily="18" charset="0"/>
                <a:ea typeface="標楷體" pitchFamily="65" charset="-120"/>
              </a:endParaRPr>
            </a:p>
            <a:p>
              <a:pPr algn="ctr"/>
              <a:r>
                <a:rPr lang="en-US" altLang="zh-TW" sz="1600">
                  <a:latin typeface="Times New Roman" pitchFamily="18" charset="0"/>
                  <a:ea typeface="標楷體" pitchFamily="65" charset="-120"/>
                </a:rPr>
                <a:t>CSF6</a:t>
              </a:r>
            </a:p>
            <a:p>
              <a:pPr algn="ctr"/>
              <a:endParaRPr lang="en-US" altLang="zh-TW" sz="1600">
                <a:latin typeface="Times New Roman" pitchFamily="18" charset="0"/>
                <a:ea typeface="標楷體" pitchFamily="65" charset="-120"/>
              </a:endParaRPr>
            </a:p>
            <a:p>
              <a:pPr algn="ctr"/>
              <a:r>
                <a:rPr lang="en-US" altLang="zh-TW" sz="1600">
                  <a:latin typeface="Times New Roman" pitchFamily="18" charset="0"/>
                  <a:ea typeface="標楷體" pitchFamily="65" charset="-120"/>
                </a:rPr>
                <a:t>CSFn</a:t>
              </a:r>
            </a:p>
          </p:txBody>
        </p:sp>
        <p:sp>
          <p:nvSpPr>
            <p:cNvPr id="232485" name="Line 35"/>
            <p:cNvSpPr>
              <a:spLocks noChangeShapeType="1"/>
            </p:cNvSpPr>
            <p:nvPr/>
          </p:nvSpPr>
          <p:spPr bwMode="auto">
            <a:xfrm flipV="1">
              <a:off x="1414" y="1381"/>
              <a:ext cx="87" cy="756"/>
            </a:xfrm>
            <a:prstGeom prst="line">
              <a:avLst/>
            </a:prstGeom>
            <a:noFill/>
            <a:ln w="9525">
              <a:solidFill>
                <a:schemeClr val="tx1"/>
              </a:solidFill>
              <a:round/>
              <a:headEnd/>
              <a:tailEnd type="triangle" w="med" len="med"/>
            </a:ln>
          </p:spPr>
          <p:txBody>
            <a:bodyPr/>
            <a:lstStyle/>
            <a:p>
              <a:endParaRPr lang="zh-TW" altLang="en-US"/>
            </a:p>
          </p:txBody>
        </p:sp>
        <p:sp>
          <p:nvSpPr>
            <p:cNvPr id="232486" name="Line 36"/>
            <p:cNvSpPr>
              <a:spLocks noChangeShapeType="1"/>
            </p:cNvSpPr>
            <p:nvPr/>
          </p:nvSpPr>
          <p:spPr bwMode="auto">
            <a:xfrm flipV="1">
              <a:off x="1414" y="1712"/>
              <a:ext cx="87" cy="425"/>
            </a:xfrm>
            <a:prstGeom prst="line">
              <a:avLst/>
            </a:prstGeom>
            <a:noFill/>
            <a:ln w="9525">
              <a:solidFill>
                <a:schemeClr val="tx1"/>
              </a:solidFill>
              <a:round/>
              <a:headEnd/>
              <a:tailEnd type="triangle" w="med" len="med"/>
            </a:ln>
          </p:spPr>
          <p:txBody>
            <a:bodyPr/>
            <a:lstStyle/>
            <a:p>
              <a:endParaRPr lang="zh-TW" altLang="en-US"/>
            </a:p>
          </p:txBody>
        </p:sp>
        <p:sp>
          <p:nvSpPr>
            <p:cNvPr id="232487" name="Line 37"/>
            <p:cNvSpPr>
              <a:spLocks noChangeShapeType="1"/>
            </p:cNvSpPr>
            <p:nvPr/>
          </p:nvSpPr>
          <p:spPr bwMode="auto">
            <a:xfrm flipV="1">
              <a:off x="1414" y="1996"/>
              <a:ext cx="87" cy="141"/>
            </a:xfrm>
            <a:prstGeom prst="line">
              <a:avLst/>
            </a:prstGeom>
            <a:noFill/>
            <a:ln w="9525">
              <a:solidFill>
                <a:schemeClr val="tx1"/>
              </a:solidFill>
              <a:round/>
              <a:headEnd/>
              <a:tailEnd type="triangle" w="med" len="med"/>
            </a:ln>
          </p:spPr>
          <p:txBody>
            <a:bodyPr/>
            <a:lstStyle/>
            <a:p>
              <a:endParaRPr lang="zh-TW" altLang="en-US"/>
            </a:p>
          </p:txBody>
        </p:sp>
        <p:sp>
          <p:nvSpPr>
            <p:cNvPr id="232488" name="Line 38"/>
            <p:cNvSpPr>
              <a:spLocks noChangeShapeType="1"/>
            </p:cNvSpPr>
            <p:nvPr/>
          </p:nvSpPr>
          <p:spPr bwMode="auto">
            <a:xfrm>
              <a:off x="1414" y="2137"/>
              <a:ext cx="87" cy="95"/>
            </a:xfrm>
            <a:prstGeom prst="line">
              <a:avLst/>
            </a:prstGeom>
            <a:noFill/>
            <a:ln w="9525">
              <a:solidFill>
                <a:schemeClr val="tx1"/>
              </a:solidFill>
              <a:round/>
              <a:headEnd/>
              <a:tailEnd type="triangle" w="med" len="med"/>
            </a:ln>
          </p:spPr>
          <p:txBody>
            <a:bodyPr/>
            <a:lstStyle/>
            <a:p>
              <a:endParaRPr lang="zh-TW" altLang="en-US"/>
            </a:p>
          </p:txBody>
        </p:sp>
        <p:sp>
          <p:nvSpPr>
            <p:cNvPr id="232489" name="Line 39"/>
            <p:cNvSpPr>
              <a:spLocks noChangeShapeType="1"/>
            </p:cNvSpPr>
            <p:nvPr/>
          </p:nvSpPr>
          <p:spPr bwMode="auto">
            <a:xfrm>
              <a:off x="1414" y="2137"/>
              <a:ext cx="87" cy="379"/>
            </a:xfrm>
            <a:prstGeom prst="line">
              <a:avLst/>
            </a:prstGeom>
            <a:noFill/>
            <a:ln w="9525">
              <a:solidFill>
                <a:schemeClr val="tx1"/>
              </a:solidFill>
              <a:round/>
              <a:headEnd/>
              <a:tailEnd type="triangle" w="med" len="med"/>
            </a:ln>
          </p:spPr>
          <p:txBody>
            <a:bodyPr/>
            <a:lstStyle/>
            <a:p>
              <a:endParaRPr lang="zh-TW" altLang="en-US"/>
            </a:p>
          </p:txBody>
        </p:sp>
        <p:sp>
          <p:nvSpPr>
            <p:cNvPr id="232490" name="Line 40"/>
            <p:cNvSpPr>
              <a:spLocks noChangeShapeType="1"/>
            </p:cNvSpPr>
            <p:nvPr/>
          </p:nvSpPr>
          <p:spPr bwMode="auto">
            <a:xfrm>
              <a:off x="1414" y="2137"/>
              <a:ext cx="87" cy="662"/>
            </a:xfrm>
            <a:prstGeom prst="line">
              <a:avLst/>
            </a:prstGeom>
            <a:noFill/>
            <a:ln w="9525">
              <a:solidFill>
                <a:schemeClr val="tx1"/>
              </a:solidFill>
              <a:round/>
              <a:headEnd/>
              <a:tailEnd type="triangle" w="med" len="med"/>
            </a:ln>
          </p:spPr>
          <p:txBody>
            <a:bodyPr/>
            <a:lstStyle/>
            <a:p>
              <a:endParaRPr lang="zh-TW" altLang="en-US"/>
            </a:p>
          </p:txBody>
        </p:sp>
        <p:sp>
          <p:nvSpPr>
            <p:cNvPr id="232491" name="Line 41"/>
            <p:cNvSpPr>
              <a:spLocks noChangeShapeType="1"/>
            </p:cNvSpPr>
            <p:nvPr/>
          </p:nvSpPr>
          <p:spPr bwMode="auto">
            <a:xfrm>
              <a:off x="1414" y="2137"/>
              <a:ext cx="87" cy="993"/>
            </a:xfrm>
            <a:prstGeom prst="line">
              <a:avLst/>
            </a:prstGeom>
            <a:noFill/>
            <a:ln w="9525">
              <a:solidFill>
                <a:schemeClr val="tx1"/>
              </a:solidFill>
              <a:round/>
              <a:headEnd/>
              <a:tailEnd type="triangle" w="med" len="med"/>
            </a:ln>
          </p:spPr>
          <p:txBody>
            <a:bodyPr/>
            <a:lstStyle/>
            <a:p>
              <a:endParaRPr lang="zh-TW" altLang="en-US"/>
            </a:p>
          </p:txBody>
        </p:sp>
        <p:sp>
          <p:nvSpPr>
            <p:cNvPr id="232492" name="Line 42"/>
            <p:cNvSpPr>
              <a:spLocks noChangeShapeType="1"/>
            </p:cNvSpPr>
            <p:nvPr/>
          </p:nvSpPr>
          <p:spPr bwMode="auto">
            <a:xfrm>
              <a:off x="494" y="2137"/>
              <a:ext cx="175" cy="1"/>
            </a:xfrm>
            <a:prstGeom prst="line">
              <a:avLst/>
            </a:prstGeom>
            <a:noFill/>
            <a:ln w="9525">
              <a:solidFill>
                <a:schemeClr val="tx1"/>
              </a:solidFill>
              <a:round/>
              <a:headEnd/>
              <a:tailEnd type="triangle" w="med" len="med"/>
            </a:ln>
          </p:spPr>
          <p:txBody>
            <a:bodyPr/>
            <a:lstStyle/>
            <a:p>
              <a:endParaRPr lang="zh-TW" altLang="en-US"/>
            </a:p>
          </p:txBody>
        </p:sp>
        <p:sp>
          <p:nvSpPr>
            <p:cNvPr id="232493" name="Line 43"/>
            <p:cNvSpPr>
              <a:spLocks noChangeShapeType="1"/>
            </p:cNvSpPr>
            <p:nvPr/>
          </p:nvSpPr>
          <p:spPr bwMode="auto">
            <a:xfrm>
              <a:off x="932" y="2137"/>
              <a:ext cx="175" cy="1"/>
            </a:xfrm>
            <a:prstGeom prst="line">
              <a:avLst/>
            </a:prstGeom>
            <a:noFill/>
            <a:ln w="9525">
              <a:solidFill>
                <a:schemeClr val="tx1"/>
              </a:solidFill>
              <a:round/>
              <a:headEnd/>
              <a:tailEnd type="triangle" w="med" len="med"/>
            </a:ln>
          </p:spPr>
          <p:txBody>
            <a:bodyPr/>
            <a:lstStyle/>
            <a:p>
              <a:endParaRPr lang="zh-TW" altLang="en-US"/>
            </a:p>
          </p:txBody>
        </p:sp>
        <p:sp>
          <p:nvSpPr>
            <p:cNvPr id="232494" name="Line 44"/>
            <p:cNvSpPr>
              <a:spLocks noChangeShapeType="1"/>
            </p:cNvSpPr>
            <p:nvPr/>
          </p:nvSpPr>
          <p:spPr bwMode="auto">
            <a:xfrm flipV="1">
              <a:off x="4216" y="1476"/>
              <a:ext cx="736" cy="629"/>
            </a:xfrm>
            <a:prstGeom prst="line">
              <a:avLst/>
            </a:prstGeom>
            <a:noFill/>
            <a:ln w="12700">
              <a:solidFill>
                <a:schemeClr val="tx1"/>
              </a:solidFill>
              <a:round/>
              <a:headEnd/>
              <a:tailEnd/>
            </a:ln>
          </p:spPr>
          <p:txBody>
            <a:bodyPr/>
            <a:lstStyle/>
            <a:p>
              <a:endParaRPr lang="zh-TW" altLang="en-US"/>
            </a:p>
          </p:txBody>
        </p:sp>
        <p:sp>
          <p:nvSpPr>
            <p:cNvPr id="232495" name="Line 45"/>
            <p:cNvSpPr>
              <a:spLocks noChangeShapeType="1"/>
            </p:cNvSpPr>
            <p:nvPr/>
          </p:nvSpPr>
          <p:spPr bwMode="auto">
            <a:xfrm flipV="1">
              <a:off x="4216" y="1996"/>
              <a:ext cx="736" cy="629"/>
            </a:xfrm>
            <a:prstGeom prst="line">
              <a:avLst/>
            </a:prstGeom>
            <a:noFill/>
            <a:ln w="12700">
              <a:solidFill>
                <a:schemeClr val="tx1"/>
              </a:solidFill>
              <a:round/>
              <a:headEnd/>
              <a:tailEnd/>
            </a:ln>
          </p:spPr>
          <p:txBody>
            <a:bodyPr/>
            <a:lstStyle/>
            <a:p>
              <a:endParaRPr lang="zh-TW" altLang="en-US"/>
            </a:p>
          </p:txBody>
        </p:sp>
        <p:sp>
          <p:nvSpPr>
            <p:cNvPr id="232496" name="Line 46"/>
            <p:cNvSpPr>
              <a:spLocks noChangeShapeType="1"/>
            </p:cNvSpPr>
            <p:nvPr/>
          </p:nvSpPr>
          <p:spPr bwMode="auto">
            <a:xfrm flipV="1">
              <a:off x="4216" y="2563"/>
              <a:ext cx="736" cy="629"/>
            </a:xfrm>
            <a:prstGeom prst="line">
              <a:avLst/>
            </a:prstGeom>
            <a:noFill/>
            <a:ln w="12700">
              <a:solidFill>
                <a:schemeClr val="tx1"/>
              </a:solidFill>
              <a:round/>
              <a:headEnd/>
              <a:tailEnd/>
            </a:ln>
          </p:spPr>
          <p:txBody>
            <a:bodyPr/>
            <a:lstStyle/>
            <a:p>
              <a:endParaRPr lang="zh-TW" altLang="en-US"/>
            </a:p>
          </p:txBody>
        </p:sp>
        <p:sp>
          <p:nvSpPr>
            <p:cNvPr id="232497" name="Line 47"/>
            <p:cNvSpPr>
              <a:spLocks noChangeShapeType="1"/>
            </p:cNvSpPr>
            <p:nvPr/>
          </p:nvSpPr>
          <p:spPr bwMode="auto">
            <a:xfrm>
              <a:off x="4961" y="908"/>
              <a:ext cx="1" cy="1655"/>
            </a:xfrm>
            <a:prstGeom prst="line">
              <a:avLst/>
            </a:prstGeom>
            <a:noFill/>
            <a:ln w="9525">
              <a:solidFill>
                <a:schemeClr val="tx1"/>
              </a:solidFill>
              <a:round/>
              <a:headEnd/>
              <a:tailEnd/>
            </a:ln>
          </p:spPr>
          <p:txBody>
            <a:bodyPr/>
            <a:lstStyle/>
            <a:p>
              <a:endParaRPr lang="zh-TW" altLang="en-US"/>
            </a:p>
          </p:txBody>
        </p:sp>
        <p:sp>
          <p:nvSpPr>
            <p:cNvPr id="232498" name="Line 48"/>
            <p:cNvSpPr>
              <a:spLocks noChangeShapeType="1"/>
            </p:cNvSpPr>
            <p:nvPr/>
          </p:nvSpPr>
          <p:spPr bwMode="auto">
            <a:xfrm>
              <a:off x="1824" y="1344"/>
              <a:ext cx="1872" cy="336"/>
            </a:xfrm>
            <a:prstGeom prst="line">
              <a:avLst/>
            </a:prstGeom>
            <a:noFill/>
            <a:ln w="9525">
              <a:solidFill>
                <a:schemeClr val="accent2"/>
              </a:solidFill>
              <a:prstDash val="sysDot"/>
              <a:round/>
              <a:headEnd type="oval" w="med" len="med"/>
              <a:tailEnd type="oval" w="med" len="med"/>
            </a:ln>
          </p:spPr>
          <p:txBody>
            <a:bodyPr/>
            <a:lstStyle/>
            <a:p>
              <a:endParaRPr lang="zh-TW" altLang="en-US"/>
            </a:p>
          </p:txBody>
        </p:sp>
        <p:sp>
          <p:nvSpPr>
            <p:cNvPr id="232499" name="Line 49"/>
            <p:cNvSpPr>
              <a:spLocks noChangeShapeType="1"/>
            </p:cNvSpPr>
            <p:nvPr/>
          </p:nvSpPr>
          <p:spPr bwMode="auto">
            <a:xfrm>
              <a:off x="1824" y="1680"/>
              <a:ext cx="1200" cy="720"/>
            </a:xfrm>
            <a:prstGeom prst="line">
              <a:avLst/>
            </a:prstGeom>
            <a:noFill/>
            <a:ln w="9525">
              <a:solidFill>
                <a:schemeClr val="accent2"/>
              </a:solidFill>
              <a:prstDash val="sysDot"/>
              <a:round/>
              <a:headEnd type="oval" w="med" len="med"/>
              <a:tailEnd type="oval" w="med" len="med"/>
            </a:ln>
          </p:spPr>
          <p:txBody>
            <a:bodyPr/>
            <a:lstStyle/>
            <a:p>
              <a:endParaRPr lang="zh-TW" altLang="en-US"/>
            </a:p>
          </p:txBody>
        </p:sp>
        <p:sp>
          <p:nvSpPr>
            <p:cNvPr id="232500" name="Line 50"/>
            <p:cNvSpPr>
              <a:spLocks noChangeShapeType="1"/>
            </p:cNvSpPr>
            <p:nvPr/>
          </p:nvSpPr>
          <p:spPr bwMode="auto">
            <a:xfrm flipV="1">
              <a:off x="1824" y="2064"/>
              <a:ext cx="2832" cy="1152"/>
            </a:xfrm>
            <a:prstGeom prst="line">
              <a:avLst/>
            </a:prstGeom>
            <a:noFill/>
            <a:ln w="9525">
              <a:solidFill>
                <a:schemeClr val="accent2"/>
              </a:solidFill>
              <a:prstDash val="sysDot"/>
              <a:round/>
              <a:headEnd type="oval" w="med" len="med"/>
              <a:tailEnd type="oval" w="med" len="med"/>
            </a:ln>
          </p:spPr>
          <p:txBody>
            <a:bodyPr/>
            <a:lstStyle/>
            <a:p>
              <a:endParaRPr lang="zh-TW" altLang="en-US"/>
            </a:p>
          </p:txBody>
        </p:sp>
        <p:sp>
          <p:nvSpPr>
            <p:cNvPr id="232501" name="Line 51"/>
            <p:cNvSpPr>
              <a:spLocks noChangeShapeType="1"/>
            </p:cNvSpPr>
            <p:nvPr/>
          </p:nvSpPr>
          <p:spPr bwMode="auto">
            <a:xfrm flipV="1">
              <a:off x="1824" y="1296"/>
              <a:ext cx="1824" cy="1584"/>
            </a:xfrm>
            <a:prstGeom prst="line">
              <a:avLst/>
            </a:prstGeom>
            <a:noFill/>
            <a:ln w="9525">
              <a:solidFill>
                <a:schemeClr val="accent2"/>
              </a:solidFill>
              <a:prstDash val="sysDot"/>
              <a:round/>
              <a:headEnd type="oval" w="med" len="med"/>
              <a:tailEnd type="oval" w="med" len="med"/>
            </a:ln>
          </p:spPr>
          <p:txBody>
            <a:bodyPr/>
            <a:lstStyle/>
            <a:p>
              <a:endParaRPr lang="zh-TW" altLang="en-US"/>
            </a:p>
          </p:txBody>
        </p:sp>
        <p:sp>
          <p:nvSpPr>
            <p:cNvPr id="232502" name="Line 52"/>
            <p:cNvSpPr>
              <a:spLocks noChangeShapeType="1"/>
            </p:cNvSpPr>
            <p:nvPr/>
          </p:nvSpPr>
          <p:spPr bwMode="auto">
            <a:xfrm flipV="1">
              <a:off x="1824" y="2208"/>
              <a:ext cx="1536" cy="384"/>
            </a:xfrm>
            <a:prstGeom prst="line">
              <a:avLst/>
            </a:prstGeom>
            <a:noFill/>
            <a:ln w="9525">
              <a:solidFill>
                <a:schemeClr val="accent2"/>
              </a:solidFill>
              <a:prstDash val="sysDot"/>
              <a:round/>
              <a:headEnd type="oval" w="med" len="med"/>
              <a:tailEnd type="oval" w="med" len="med"/>
            </a:ln>
          </p:spPr>
          <p:txBody>
            <a:bodyPr/>
            <a:lstStyle/>
            <a:p>
              <a:endParaRPr lang="zh-TW" altLang="en-US"/>
            </a:p>
          </p:txBody>
        </p:sp>
        <p:sp>
          <p:nvSpPr>
            <p:cNvPr id="232503" name="Line 53"/>
            <p:cNvSpPr>
              <a:spLocks noChangeShapeType="1"/>
            </p:cNvSpPr>
            <p:nvPr/>
          </p:nvSpPr>
          <p:spPr bwMode="auto">
            <a:xfrm>
              <a:off x="1824" y="1968"/>
              <a:ext cx="1920" cy="384"/>
            </a:xfrm>
            <a:prstGeom prst="line">
              <a:avLst/>
            </a:prstGeom>
            <a:noFill/>
            <a:ln w="9525">
              <a:solidFill>
                <a:schemeClr val="accent2"/>
              </a:solidFill>
              <a:prstDash val="sysDot"/>
              <a:round/>
              <a:headEnd type="oval" w="med" len="med"/>
              <a:tailEnd type="oval" w="med" len="med"/>
            </a:ln>
          </p:spPr>
          <p:txBody>
            <a:bodyPr/>
            <a:lstStyle/>
            <a:p>
              <a:endParaRPr lang="zh-TW" altLang="en-US"/>
            </a:p>
          </p:txBody>
        </p:sp>
        <p:sp>
          <p:nvSpPr>
            <p:cNvPr id="232504" name="Line 54"/>
            <p:cNvSpPr>
              <a:spLocks noChangeShapeType="1"/>
            </p:cNvSpPr>
            <p:nvPr/>
          </p:nvSpPr>
          <p:spPr bwMode="auto">
            <a:xfrm>
              <a:off x="1824" y="2256"/>
              <a:ext cx="1536" cy="720"/>
            </a:xfrm>
            <a:prstGeom prst="line">
              <a:avLst/>
            </a:prstGeom>
            <a:noFill/>
            <a:ln w="9525">
              <a:solidFill>
                <a:schemeClr val="accent2"/>
              </a:solidFill>
              <a:prstDash val="sysDot"/>
              <a:round/>
              <a:headEnd type="oval" w="med" len="med"/>
              <a:tailEnd type="oval" w="med" len="med"/>
            </a:ln>
          </p:spPr>
          <p:txBody>
            <a:bodyPr/>
            <a:lstStyle/>
            <a:p>
              <a:endParaRPr lang="zh-TW" altLang="en-US"/>
            </a:p>
          </p:txBody>
        </p:sp>
        <p:sp>
          <p:nvSpPr>
            <p:cNvPr id="232505" name="Line 55"/>
            <p:cNvSpPr>
              <a:spLocks noChangeShapeType="1"/>
            </p:cNvSpPr>
            <p:nvPr/>
          </p:nvSpPr>
          <p:spPr bwMode="auto">
            <a:xfrm>
              <a:off x="1776" y="1344"/>
              <a:ext cx="864" cy="480"/>
            </a:xfrm>
            <a:prstGeom prst="line">
              <a:avLst/>
            </a:prstGeom>
            <a:noFill/>
            <a:ln w="9525">
              <a:solidFill>
                <a:schemeClr val="accent2"/>
              </a:solidFill>
              <a:prstDash val="sysDot"/>
              <a:round/>
              <a:headEnd type="oval" w="med" len="med"/>
              <a:tailEnd type="oval" w="med" len="med"/>
            </a:ln>
          </p:spPr>
          <p:txBody>
            <a:bodyPr/>
            <a:lstStyle/>
            <a:p>
              <a:endParaRPr lang="zh-TW" altLang="en-US"/>
            </a:p>
          </p:txBody>
        </p:sp>
        <p:sp>
          <p:nvSpPr>
            <p:cNvPr id="232506" name="Line 56"/>
            <p:cNvSpPr>
              <a:spLocks noChangeShapeType="1"/>
            </p:cNvSpPr>
            <p:nvPr/>
          </p:nvSpPr>
          <p:spPr bwMode="auto">
            <a:xfrm flipV="1">
              <a:off x="1824" y="1248"/>
              <a:ext cx="3072" cy="960"/>
            </a:xfrm>
            <a:prstGeom prst="line">
              <a:avLst/>
            </a:prstGeom>
            <a:noFill/>
            <a:ln w="9525">
              <a:solidFill>
                <a:schemeClr val="accent2"/>
              </a:solidFill>
              <a:prstDash val="sysDot"/>
              <a:round/>
              <a:headEnd type="oval" w="med" len="med"/>
              <a:tailEnd type="oval" w="med" len="med"/>
            </a:ln>
          </p:spPr>
          <p:txBody>
            <a:bodyPr/>
            <a:lstStyle/>
            <a:p>
              <a:endParaRPr lang="zh-TW" altLang="en-US"/>
            </a:p>
          </p:txBody>
        </p:sp>
        <p:sp>
          <p:nvSpPr>
            <p:cNvPr id="232507" name="Line 57"/>
            <p:cNvSpPr>
              <a:spLocks noChangeShapeType="1"/>
            </p:cNvSpPr>
            <p:nvPr/>
          </p:nvSpPr>
          <p:spPr bwMode="auto">
            <a:xfrm>
              <a:off x="1824" y="1968"/>
              <a:ext cx="2832" cy="672"/>
            </a:xfrm>
            <a:prstGeom prst="line">
              <a:avLst/>
            </a:prstGeom>
            <a:noFill/>
            <a:ln w="9525">
              <a:solidFill>
                <a:schemeClr val="accent2"/>
              </a:solidFill>
              <a:prstDash val="sysDot"/>
              <a:round/>
              <a:headEnd type="oval" w="med" len="med"/>
              <a:tailEnd type="oval" w="med" len="med"/>
            </a:ln>
          </p:spPr>
          <p:txBody>
            <a:bodyPr/>
            <a:lstStyle/>
            <a:p>
              <a:endParaRPr lang="zh-TW" altLang="en-US"/>
            </a:p>
          </p:txBody>
        </p:sp>
        <p:sp>
          <p:nvSpPr>
            <p:cNvPr id="232508" name="Text Box 58"/>
            <p:cNvSpPr txBox="1">
              <a:spLocks noChangeArrowheads="1"/>
            </p:cNvSpPr>
            <p:nvPr/>
          </p:nvSpPr>
          <p:spPr bwMode="auto">
            <a:xfrm>
              <a:off x="108" y="3312"/>
              <a:ext cx="1900" cy="404"/>
            </a:xfrm>
            <a:prstGeom prst="rect">
              <a:avLst/>
            </a:prstGeom>
            <a:noFill/>
            <a:ln w="9525">
              <a:noFill/>
              <a:miter lim="800000"/>
              <a:headEnd/>
              <a:tailEnd/>
            </a:ln>
          </p:spPr>
          <p:txBody>
            <a:bodyPr wrap="none">
              <a:spAutoFit/>
            </a:bodyPr>
            <a:lstStyle/>
            <a:p>
              <a:r>
                <a:rPr lang="en-US" altLang="zh-TW">
                  <a:latin typeface="Times New Roman" pitchFamily="18" charset="0"/>
                  <a:ea typeface="標楷體" pitchFamily="65" charset="-120"/>
                </a:rPr>
                <a:t>CSFs</a:t>
              </a:r>
              <a:r>
                <a:rPr lang="zh-TW" altLang="en-US">
                  <a:latin typeface="Times New Roman" pitchFamily="18" charset="0"/>
                  <a:ea typeface="標楷體" pitchFamily="65" charset="-120"/>
                </a:rPr>
                <a:t>：</a:t>
              </a:r>
              <a:r>
                <a:rPr lang="en-US" altLang="zh-TW">
                  <a:latin typeface="Times New Roman" pitchFamily="18" charset="0"/>
                  <a:ea typeface="標楷體" pitchFamily="65" charset="-120"/>
                </a:rPr>
                <a:t>Critical success factors</a:t>
              </a:r>
            </a:p>
            <a:p>
              <a:r>
                <a:rPr lang="en-US" altLang="zh-TW">
                  <a:latin typeface="Times New Roman" pitchFamily="18" charset="0"/>
                  <a:ea typeface="標楷體" pitchFamily="65" charset="-120"/>
                </a:rPr>
                <a:t>K</a:t>
              </a:r>
              <a:r>
                <a:rPr lang="zh-TW" altLang="en-US">
                  <a:latin typeface="Times New Roman" pitchFamily="18" charset="0"/>
                  <a:ea typeface="標楷體" pitchFamily="65" charset="-120"/>
                </a:rPr>
                <a:t>：現有相關聯之知識</a:t>
              </a:r>
            </a:p>
          </p:txBody>
        </p:sp>
        <p:sp>
          <p:nvSpPr>
            <p:cNvPr id="232509" name="Text Box 59"/>
            <p:cNvSpPr txBox="1">
              <a:spLocks noChangeArrowheads="1"/>
            </p:cNvSpPr>
            <p:nvPr/>
          </p:nvSpPr>
          <p:spPr bwMode="auto">
            <a:xfrm>
              <a:off x="4567" y="1911"/>
              <a:ext cx="272" cy="212"/>
            </a:xfrm>
            <a:prstGeom prst="rect">
              <a:avLst/>
            </a:prstGeom>
            <a:noFill/>
            <a:ln w="9525">
              <a:noFill/>
              <a:miter lim="800000"/>
              <a:headEnd/>
              <a:tailEnd/>
            </a:ln>
          </p:spPr>
          <p:txBody>
            <a:bodyPr wrap="none">
              <a:spAutoFit/>
            </a:bodyPr>
            <a:lstStyle/>
            <a:p>
              <a:pPr algn="ctr"/>
              <a:r>
                <a:rPr lang="en-US" altLang="zh-TW" sz="1600">
                  <a:latin typeface="Times New Roman" pitchFamily="18" charset="0"/>
                  <a:ea typeface="標楷體" pitchFamily="65" charset="-120"/>
                </a:rPr>
                <a:t>Kn</a:t>
              </a:r>
            </a:p>
          </p:txBody>
        </p:sp>
      </p:grpSp>
      <p:pic>
        <p:nvPicPr>
          <p:cNvPr id="232453" name="Picture 65" descr="j0283767"/>
          <p:cNvPicPr>
            <a:picLocks noGrp="1" noChangeAspect="1" noChangeArrowheads="1" noCrop="1"/>
          </p:cNvPicPr>
          <p:nvPr>
            <p:ph idx="1"/>
          </p:nvPr>
        </p:nvPicPr>
        <p:blipFill>
          <a:blip r:embed="rId2"/>
          <a:srcRect/>
          <a:stretch>
            <a:fillRect/>
          </a:stretch>
        </p:blipFill>
        <p:spPr>
          <a:xfrm>
            <a:off x="7596188" y="5516563"/>
            <a:ext cx="1143000" cy="781050"/>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投影片編號版面配置區 5"/>
          <p:cNvSpPr>
            <a:spLocks noGrp="1"/>
          </p:cNvSpPr>
          <p:nvPr>
            <p:ph type="sldNum" sz="quarter" idx="12"/>
          </p:nvPr>
        </p:nvSpPr>
        <p:spPr/>
        <p:txBody>
          <a:bodyPr/>
          <a:lstStyle/>
          <a:p>
            <a:pPr>
              <a:defRPr/>
            </a:pPr>
            <a:fld id="{5ABAC268-4608-4AE2-8898-C80F2DF43B12}" type="slidenum">
              <a:rPr lang="en-US" altLang="zh-TW"/>
              <a:pPr>
                <a:defRPr/>
              </a:pPr>
              <a:t>8</a:t>
            </a:fld>
            <a:endParaRPr lang="en-US" altLang="zh-TW"/>
          </a:p>
        </p:txBody>
      </p:sp>
      <p:sp>
        <p:nvSpPr>
          <p:cNvPr id="1367042" name="Rectangle 2"/>
          <p:cNvSpPr>
            <a:spLocks noGrp="1" noChangeArrowheads="1"/>
          </p:cNvSpPr>
          <p:nvPr>
            <p:ph type="title"/>
          </p:nvPr>
        </p:nvSpPr>
        <p:spPr/>
        <p:txBody>
          <a:bodyPr/>
          <a:lstStyle/>
          <a:p>
            <a:pPr eaLnBrk="1" hangingPunct="1">
              <a:defRPr/>
            </a:pPr>
            <a:r>
              <a:rPr lang="zh-TW" altLang="en-US" smtClean="0"/>
              <a:t>關鍵知識落差</a:t>
            </a:r>
          </a:p>
        </p:txBody>
      </p:sp>
      <p:sp>
        <p:nvSpPr>
          <p:cNvPr id="260100" name="Oval 11"/>
          <p:cNvSpPr>
            <a:spLocks noChangeArrowheads="1"/>
          </p:cNvSpPr>
          <p:nvPr/>
        </p:nvSpPr>
        <p:spPr bwMode="auto">
          <a:xfrm>
            <a:off x="7239000" y="2743200"/>
            <a:ext cx="685800" cy="685800"/>
          </a:xfrm>
          <a:prstGeom prst="ellipse">
            <a:avLst/>
          </a:prstGeom>
          <a:solidFill>
            <a:schemeClr val="hlink"/>
          </a:solidFill>
          <a:ln w="9525">
            <a:noFill/>
            <a:round/>
            <a:headEnd/>
            <a:tailEnd/>
          </a:ln>
        </p:spPr>
        <p:txBody>
          <a:bodyPr wrap="none" anchor="ctr"/>
          <a:lstStyle/>
          <a:p>
            <a:pPr algn="ctr"/>
            <a:r>
              <a:rPr lang="en-US" altLang="zh-TW">
                <a:latin typeface="Times New Roman" pitchFamily="18" charset="0"/>
                <a:ea typeface="標楷體" pitchFamily="65" charset="-120"/>
              </a:rPr>
              <a:t>CSF1</a:t>
            </a:r>
          </a:p>
        </p:txBody>
      </p:sp>
      <p:sp>
        <p:nvSpPr>
          <p:cNvPr id="1367069" name="Line 29"/>
          <p:cNvSpPr>
            <a:spLocks noChangeShapeType="1"/>
          </p:cNvSpPr>
          <p:nvPr/>
        </p:nvSpPr>
        <p:spPr bwMode="auto">
          <a:xfrm>
            <a:off x="6096000" y="2286000"/>
            <a:ext cx="1143000" cy="685800"/>
          </a:xfrm>
          <a:prstGeom prst="line">
            <a:avLst/>
          </a:prstGeom>
          <a:noFill/>
          <a:ln w="38100">
            <a:solidFill>
              <a:schemeClr val="hlink"/>
            </a:solidFill>
            <a:round/>
            <a:headEnd/>
            <a:tailEnd type="triangle" w="med" len="med"/>
          </a:ln>
        </p:spPr>
        <p:txBody>
          <a:bodyPr/>
          <a:lstStyle/>
          <a:p>
            <a:endParaRPr lang="zh-TW" altLang="en-US"/>
          </a:p>
        </p:txBody>
      </p:sp>
      <p:sp>
        <p:nvSpPr>
          <p:cNvPr id="1367070" name="Line 30"/>
          <p:cNvSpPr>
            <a:spLocks noChangeShapeType="1"/>
          </p:cNvSpPr>
          <p:nvPr/>
        </p:nvSpPr>
        <p:spPr bwMode="auto">
          <a:xfrm flipH="1">
            <a:off x="6096000" y="3276600"/>
            <a:ext cx="1143000" cy="1676400"/>
          </a:xfrm>
          <a:prstGeom prst="line">
            <a:avLst/>
          </a:prstGeom>
          <a:noFill/>
          <a:ln w="38100">
            <a:solidFill>
              <a:schemeClr val="hlink"/>
            </a:solidFill>
            <a:round/>
            <a:headEnd type="triangle" w="med" len="med"/>
            <a:tailEnd/>
          </a:ln>
        </p:spPr>
        <p:txBody>
          <a:bodyPr/>
          <a:lstStyle/>
          <a:p>
            <a:endParaRPr lang="zh-TW" altLang="en-US"/>
          </a:p>
        </p:txBody>
      </p:sp>
      <p:grpSp>
        <p:nvGrpSpPr>
          <p:cNvPr id="2" name="Group 58"/>
          <p:cNvGrpSpPr>
            <a:grpSpLocks/>
          </p:cNvGrpSpPr>
          <p:nvPr/>
        </p:nvGrpSpPr>
        <p:grpSpPr bwMode="auto">
          <a:xfrm>
            <a:off x="5638800" y="2057400"/>
            <a:ext cx="457200" cy="4191000"/>
            <a:chOff x="3552" y="1296"/>
            <a:chExt cx="288" cy="2640"/>
          </a:xfrm>
        </p:grpSpPr>
        <p:sp>
          <p:nvSpPr>
            <p:cNvPr id="260139" name="Rectangle 5"/>
            <p:cNvSpPr>
              <a:spLocks noChangeArrowheads="1"/>
            </p:cNvSpPr>
            <p:nvPr/>
          </p:nvSpPr>
          <p:spPr bwMode="auto">
            <a:xfrm>
              <a:off x="3552" y="1968"/>
              <a:ext cx="288" cy="288"/>
            </a:xfrm>
            <a:prstGeom prst="rect">
              <a:avLst/>
            </a:prstGeom>
            <a:solidFill>
              <a:srgbClr val="99FF99"/>
            </a:solidFill>
            <a:ln w="9525">
              <a:noFill/>
              <a:miter lim="800000"/>
              <a:headEnd/>
              <a:tailEnd/>
            </a:ln>
          </p:spPr>
          <p:txBody>
            <a:bodyPr wrap="none" anchor="ctr"/>
            <a:lstStyle/>
            <a:p>
              <a:pPr algn="ctr"/>
              <a:r>
                <a:rPr lang="en-US" altLang="zh-TW" sz="1400">
                  <a:solidFill>
                    <a:schemeClr val="bg2"/>
                  </a:solidFill>
                  <a:latin typeface="Times New Roman" pitchFamily="18" charset="0"/>
                  <a:ea typeface="標楷體" pitchFamily="65" charset="-120"/>
                </a:rPr>
                <a:t>CSK3</a:t>
              </a:r>
            </a:p>
          </p:txBody>
        </p:sp>
        <p:sp>
          <p:nvSpPr>
            <p:cNvPr id="260140" name="Rectangle 6"/>
            <p:cNvSpPr>
              <a:spLocks noChangeArrowheads="1"/>
            </p:cNvSpPr>
            <p:nvPr/>
          </p:nvSpPr>
          <p:spPr bwMode="auto">
            <a:xfrm>
              <a:off x="3552" y="2304"/>
              <a:ext cx="288" cy="288"/>
            </a:xfrm>
            <a:prstGeom prst="rect">
              <a:avLst/>
            </a:prstGeom>
            <a:solidFill>
              <a:schemeClr val="tx1"/>
            </a:solidFill>
            <a:ln w="9525">
              <a:noFill/>
              <a:miter lim="800000"/>
              <a:headEnd/>
              <a:tailEnd/>
            </a:ln>
          </p:spPr>
          <p:txBody>
            <a:bodyPr wrap="none" anchor="ctr"/>
            <a:lstStyle/>
            <a:p>
              <a:pPr algn="ctr"/>
              <a:r>
                <a:rPr lang="en-US" altLang="zh-TW" sz="1400">
                  <a:solidFill>
                    <a:schemeClr val="bg2"/>
                  </a:solidFill>
                  <a:latin typeface="Times New Roman" pitchFamily="18" charset="0"/>
                  <a:ea typeface="標楷體" pitchFamily="65" charset="-120"/>
                </a:rPr>
                <a:t>CSK4</a:t>
              </a:r>
            </a:p>
          </p:txBody>
        </p:sp>
        <p:sp>
          <p:nvSpPr>
            <p:cNvPr id="260141" name="Rectangle 9"/>
            <p:cNvSpPr>
              <a:spLocks noChangeArrowheads="1"/>
            </p:cNvSpPr>
            <p:nvPr/>
          </p:nvSpPr>
          <p:spPr bwMode="auto">
            <a:xfrm>
              <a:off x="3552" y="3312"/>
              <a:ext cx="288" cy="288"/>
            </a:xfrm>
            <a:prstGeom prst="rect">
              <a:avLst/>
            </a:prstGeom>
            <a:solidFill>
              <a:srgbClr val="FF66CC"/>
            </a:solidFill>
            <a:ln w="9525">
              <a:noFill/>
              <a:miter lim="800000"/>
              <a:headEnd/>
              <a:tailEnd/>
            </a:ln>
          </p:spPr>
          <p:txBody>
            <a:bodyPr wrap="none" anchor="ctr"/>
            <a:lstStyle/>
            <a:p>
              <a:pPr algn="ctr"/>
              <a:r>
                <a:rPr lang="en-US" altLang="zh-TW" sz="1400">
                  <a:solidFill>
                    <a:schemeClr val="bg2"/>
                  </a:solidFill>
                  <a:latin typeface="Times New Roman" pitchFamily="18" charset="0"/>
                  <a:ea typeface="標楷體" pitchFamily="65" charset="-120"/>
                </a:rPr>
                <a:t>CSK7</a:t>
              </a:r>
            </a:p>
          </p:txBody>
        </p:sp>
        <p:sp>
          <p:nvSpPr>
            <p:cNvPr id="260142" name="Rectangle 3"/>
            <p:cNvSpPr>
              <a:spLocks noChangeArrowheads="1"/>
            </p:cNvSpPr>
            <p:nvPr/>
          </p:nvSpPr>
          <p:spPr bwMode="auto">
            <a:xfrm>
              <a:off x="3552" y="1296"/>
              <a:ext cx="288" cy="288"/>
            </a:xfrm>
            <a:prstGeom prst="rect">
              <a:avLst/>
            </a:prstGeom>
            <a:solidFill>
              <a:srgbClr val="009900"/>
            </a:solidFill>
            <a:ln w="9525">
              <a:noFill/>
              <a:miter lim="800000"/>
              <a:headEnd/>
              <a:tailEnd/>
            </a:ln>
          </p:spPr>
          <p:txBody>
            <a:bodyPr wrap="none" anchor="ctr"/>
            <a:lstStyle/>
            <a:p>
              <a:pPr algn="ctr"/>
              <a:r>
                <a:rPr lang="en-US" altLang="zh-TW" sz="1400">
                  <a:latin typeface="Times New Roman" pitchFamily="18" charset="0"/>
                  <a:ea typeface="標楷體" pitchFamily="65" charset="-120"/>
                </a:rPr>
                <a:t>CSK1</a:t>
              </a:r>
            </a:p>
          </p:txBody>
        </p:sp>
        <p:sp>
          <p:nvSpPr>
            <p:cNvPr id="260143" name="Rectangle 8"/>
            <p:cNvSpPr>
              <a:spLocks noChangeArrowheads="1"/>
            </p:cNvSpPr>
            <p:nvPr/>
          </p:nvSpPr>
          <p:spPr bwMode="auto">
            <a:xfrm>
              <a:off x="3552" y="2976"/>
              <a:ext cx="288" cy="288"/>
            </a:xfrm>
            <a:prstGeom prst="rect">
              <a:avLst/>
            </a:prstGeom>
            <a:solidFill>
              <a:schemeClr val="folHlink"/>
            </a:solidFill>
            <a:ln w="9525">
              <a:noFill/>
              <a:miter lim="800000"/>
              <a:headEnd/>
              <a:tailEnd/>
            </a:ln>
          </p:spPr>
          <p:txBody>
            <a:bodyPr wrap="none" anchor="ctr"/>
            <a:lstStyle/>
            <a:p>
              <a:pPr algn="ctr"/>
              <a:r>
                <a:rPr lang="en-US" altLang="zh-TW" sz="1400">
                  <a:solidFill>
                    <a:schemeClr val="bg2"/>
                  </a:solidFill>
                  <a:latin typeface="Times New Roman" pitchFamily="18" charset="0"/>
                  <a:ea typeface="標楷體" pitchFamily="65" charset="-120"/>
                </a:rPr>
                <a:t>CSK6</a:t>
              </a:r>
            </a:p>
          </p:txBody>
        </p:sp>
        <p:sp>
          <p:nvSpPr>
            <p:cNvPr id="260144" name="Rectangle 4"/>
            <p:cNvSpPr>
              <a:spLocks noChangeArrowheads="1"/>
            </p:cNvSpPr>
            <p:nvPr/>
          </p:nvSpPr>
          <p:spPr bwMode="auto">
            <a:xfrm>
              <a:off x="3552" y="1632"/>
              <a:ext cx="288" cy="288"/>
            </a:xfrm>
            <a:prstGeom prst="rect">
              <a:avLst/>
            </a:prstGeom>
            <a:solidFill>
              <a:srgbClr val="D60093"/>
            </a:solidFill>
            <a:ln w="9525">
              <a:noFill/>
              <a:miter lim="800000"/>
              <a:headEnd/>
              <a:tailEnd/>
            </a:ln>
          </p:spPr>
          <p:txBody>
            <a:bodyPr wrap="none" anchor="ctr"/>
            <a:lstStyle/>
            <a:p>
              <a:pPr algn="ctr"/>
              <a:r>
                <a:rPr lang="en-US" altLang="zh-TW" sz="1400">
                  <a:latin typeface="Times New Roman" pitchFamily="18" charset="0"/>
                  <a:ea typeface="標楷體" pitchFamily="65" charset="-120"/>
                </a:rPr>
                <a:t>CSK2</a:t>
              </a:r>
            </a:p>
          </p:txBody>
        </p:sp>
        <p:sp>
          <p:nvSpPr>
            <p:cNvPr id="260145" name="Rectangle 7"/>
            <p:cNvSpPr>
              <a:spLocks noChangeArrowheads="1"/>
            </p:cNvSpPr>
            <p:nvPr/>
          </p:nvSpPr>
          <p:spPr bwMode="auto">
            <a:xfrm>
              <a:off x="3552" y="2640"/>
              <a:ext cx="288" cy="288"/>
            </a:xfrm>
            <a:prstGeom prst="rect">
              <a:avLst/>
            </a:prstGeom>
            <a:solidFill>
              <a:srgbClr val="996633"/>
            </a:solidFill>
            <a:ln w="9525">
              <a:noFill/>
              <a:miter lim="800000"/>
              <a:headEnd/>
              <a:tailEnd/>
            </a:ln>
          </p:spPr>
          <p:txBody>
            <a:bodyPr wrap="none" anchor="ctr"/>
            <a:lstStyle/>
            <a:p>
              <a:pPr algn="ctr"/>
              <a:r>
                <a:rPr lang="en-US" altLang="zh-TW" sz="1400">
                  <a:latin typeface="Times New Roman" pitchFamily="18" charset="0"/>
                  <a:ea typeface="標楷體" pitchFamily="65" charset="-120"/>
                </a:rPr>
                <a:t>CSK5</a:t>
              </a:r>
            </a:p>
          </p:txBody>
        </p:sp>
        <p:sp>
          <p:nvSpPr>
            <p:cNvPr id="260146" name="Rectangle 10"/>
            <p:cNvSpPr>
              <a:spLocks noChangeArrowheads="1"/>
            </p:cNvSpPr>
            <p:nvPr/>
          </p:nvSpPr>
          <p:spPr bwMode="auto">
            <a:xfrm>
              <a:off x="3552" y="3648"/>
              <a:ext cx="288" cy="288"/>
            </a:xfrm>
            <a:prstGeom prst="rect">
              <a:avLst/>
            </a:prstGeom>
            <a:solidFill>
              <a:srgbClr val="00FF00"/>
            </a:solidFill>
            <a:ln w="9525">
              <a:noFill/>
              <a:miter lim="800000"/>
              <a:headEnd/>
              <a:tailEnd/>
            </a:ln>
          </p:spPr>
          <p:txBody>
            <a:bodyPr wrap="none" anchor="ctr"/>
            <a:lstStyle/>
            <a:p>
              <a:pPr algn="ctr"/>
              <a:r>
                <a:rPr lang="en-US" altLang="zh-TW" sz="1400">
                  <a:solidFill>
                    <a:schemeClr val="bg2"/>
                  </a:solidFill>
                  <a:latin typeface="Times New Roman" pitchFamily="18" charset="0"/>
                  <a:ea typeface="標楷體" pitchFamily="65" charset="-120"/>
                </a:rPr>
                <a:t>CSK8</a:t>
              </a:r>
            </a:p>
          </p:txBody>
        </p:sp>
      </p:grpSp>
      <p:sp>
        <p:nvSpPr>
          <p:cNvPr id="260104" name="Oval 12"/>
          <p:cNvSpPr>
            <a:spLocks noChangeArrowheads="1"/>
          </p:cNvSpPr>
          <p:nvPr/>
        </p:nvSpPr>
        <p:spPr bwMode="auto">
          <a:xfrm>
            <a:off x="7239000" y="4724400"/>
            <a:ext cx="685800" cy="685800"/>
          </a:xfrm>
          <a:prstGeom prst="ellipse">
            <a:avLst/>
          </a:prstGeom>
          <a:solidFill>
            <a:srgbClr val="6600FF"/>
          </a:solidFill>
          <a:ln w="9525">
            <a:noFill/>
            <a:round/>
            <a:headEnd/>
            <a:tailEnd/>
          </a:ln>
        </p:spPr>
        <p:txBody>
          <a:bodyPr wrap="none" anchor="ctr"/>
          <a:lstStyle/>
          <a:p>
            <a:pPr algn="ctr"/>
            <a:r>
              <a:rPr lang="en-US" altLang="zh-TW">
                <a:latin typeface="Times New Roman" pitchFamily="18" charset="0"/>
                <a:ea typeface="標楷體" pitchFamily="65" charset="-120"/>
              </a:rPr>
              <a:t>CSF2</a:t>
            </a:r>
          </a:p>
        </p:txBody>
      </p:sp>
      <p:sp>
        <p:nvSpPr>
          <p:cNvPr id="1367071" name="Line 31"/>
          <p:cNvSpPr>
            <a:spLocks noChangeShapeType="1"/>
          </p:cNvSpPr>
          <p:nvPr/>
        </p:nvSpPr>
        <p:spPr bwMode="auto">
          <a:xfrm flipH="1" flipV="1">
            <a:off x="6096000" y="2819400"/>
            <a:ext cx="1219200" cy="2057400"/>
          </a:xfrm>
          <a:prstGeom prst="line">
            <a:avLst/>
          </a:prstGeom>
          <a:noFill/>
          <a:ln w="38100">
            <a:solidFill>
              <a:srgbClr val="6600FF"/>
            </a:solidFill>
            <a:round/>
            <a:headEnd type="triangle" w="med" len="med"/>
            <a:tailEnd/>
          </a:ln>
        </p:spPr>
        <p:txBody>
          <a:bodyPr/>
          <a:lstStyle/>
          <a:p>
            <a:endParaRPr lang="zh-TW" altLang="en-US"/>
          </a:p>
        </p:txBody>
      </p:sp>
      <p:sp>
        <p:nvSpPr>
          <p:cNvPr id="1367072" name="Line 32"/>
          <p:cNvSpPr>
            <a:spLocks noChangeShapeType="1"/>
          </p:cNvSpPr>
          <p:nvPr/>
        </p:nvSpPr>
        <p:spPr bwMode="auto">
          <a:xfrm flipH="1">
            <a:off x="6096000" y="5181600"/>
            <a:ext cx="1143000" cy="838200"/>
          </a:xfrm>
          <a:prstGeom prst="line">
            <a:avLst/>
          </a:prstGeom>
          <a:noFill/>
          <a:ln w="38100">
            <a:solidFill>
              <a:srgbClr val="6600FF"/>
            </a:solidFill>
            <a:round/>
            <a:headEnd type="triangle" w="med" len="med"/>
            <a:tailEnd/>
          </a:ln>
        </p:spPr>
        <p:txBody>
          <a:bodyPr/>
          <a:lstStyle/>
          <a:p>
            <a:endParaRPr lang="zh-TW" altLang="en-US"/>
          </a:p>
        </p:txBody>
      </p:sp>
      <p:sp>
        <p:nvSpPr>
          <p:cNvPr id="1367073" name="Line 33"/>
          <p:cNvSpPr>
            <a:spLocks noChangeShapeType="1"/>
          </p:cNvSpPr>
          <p:nvPr/>
        </p:nvSpPr>
        <p:spPr bwMode="auto">
          <a:xfrm flipH="1" flipV="1">
            <a:off x="6096000" y="4343400"/>
            <a:ext cx="1143000" cy="762000"/>
          </a:xfrm>
          <a:prstGeom prst="line">
            <a:avLst/>
          </a:prstGeom>
          <a:noFill/>
          <a:ln w="38100">
            <a:solidFill>
              <a:srgbClr val="6600FF"/>
            </a:solidFill>
            <a:round/>
            <a:headEnd type="triangle" w="med" len="med"/>
            <a:tailEnd/>
          </a:ln>
        </p:spPr>
        <p:txBody>
          <a:bodyPr/>
          <a:lstStyle/>
          <a:p>
            <a:endParaRPr lang="zh-TW" altLang="en-US"/>
          </a:p>
        </p:txBody>
      </p:sp>
      <p:sp>
        <p:nvSpPr>
          <p:cNvPr id="1367074" name="Line 34"/>
          <p:cNvSpPr>
            <a:spLocks noChangeShapeType="1"/>
          </p:cNvSpPr>
          <p:nvPr/>
        </p:nvSpPr>
        <p:spPr bwMode="auto">
          <a:xfrm flipH="1" flipV="1">
            <a:off x="6096000" y="2362200"/>
            <a:ext cx="1371600" cy="2438400"/>
          </a:xfrm>
          <a:prstGeom prst="line">
            <a:avLst/>
          </a:prstGeom>
          <a:noFill/>
          <a:ln w="38100">
            <a:solidFill>
              <a:srgbClr val="6600FF"/>
            </a:solidFill>
            <a:round/>
            <a:headEnd type="triangle" w="med" len="med"/>
            <a:tailEnd/>
          </a:ln>
        </p:spPr>
        <p:txBody>
          <a:bodyPr/>
          <a:lstStyle/>
          <a:p>
            <a:endParaRPr lang="zh-TW" altLang="en-US"/>
          </a:p>
        </p:txBody>
      </p:sp>
      <p:grpSp>
        <p:nvGrpSpPr>
          <p:cNvPr id="3" name="Group 78"/>
          <p:cNvGrpSpPr>
            <a:grpSpLocks/>
          </p:cNvGrpSpPr>
          <p:nvPr/>
        </p:nvGrpSpPr>
        <p:grpSpPr bwMode="auto">
          <a:xfrm>
            <a:off x="1828800" y="2819400"/>
            <a:ext cx="3581400" cy="3200400"/>
            <a:chOff x="1488" y="1776"/>
            <a:chExt cx="2016" cy="2016"/>
          </a:xfrm>
        </p:grpSpPr>
        <p:sp>
          <p:nvSpPr>
            <p:cNvPr id="260136" name="Line 44"/>
            <p:cNvSpPr>
              <a:spLocks noChangeShapeType="1"/>
            </p:cNvSpPr>
            <p:nvPr/>
          </p:nvSpPr>
          <p:spPr bwMode="auto">
            <a:xfrm>
              <a:off x="1488" y="1776"/>
              <a:ext cx="2016" cy="0"/>
            </a:xfrm>
            <a:prstGeom prst="line">
              <a:avLst/>
            </a:prstGeom>
            <a:noFill/>
            <a:ln w="38100">
              <a:solidFill>
                <a:srgbClr val="FF66CC"/>
              </a:solidFill>
              <a:prstDash val="sysDot"/>
              <a:round/>
              <a:headEnd/>
              <a:tailEnd type="triangle" w="med" len="med"/>
            </a:ln>
          </p:spPr>
          <p:txBody>
            <a:bodyPr/>
            <a:lstStyle/>
            <a:p>
              <a:endParaRPr lang="zh-TW" altLang="en-US"/>
            </a:p>
          </p:txBody>
        </p:sp>
        <p:sp>
          <p:nvSpPr>
            <p:cNvPr id="260137" name="Line 45"/>
            <p:cNvSpPr>
              <a:spLocks noChangeShapeType="1"/>
            </p:cNvSpPr>
            <p:nvPr/>
          </p:nvSpPr>
          <p:spPr bwMode="auto">
            <a:xfrm>
              <a:off x="2400" y="2784"/>
              <a:ext cx="1104" cy="0"/>
            </a:xfrm>
            <a:prstGeom prst="line">
              <a:avLst/>
            </a:prstGeom>
            <a:noFill/>
            <a:ln w="38100">
              <a:solidFill>
                <a:srgbClr val="996633"/>
              </a:solidFill>
              <a:prstDash val="sysDot"/>
              <a:round/>
              <a:headEnd/>
              <a:tailEnd type="triangle" w="med" len="med"/>
            </a:ln>
          </p:spPr>
          <p:txBody>
            <a:bodyPr/>
            <a:lstStyle/>
            <a:p>
              <a:endParaRPr lang="zh-TW" altLang="en-US"/>
            </a:p>
          </p:txBody>
        </p:sp>
        <p:sp>
          <p:nvSpPr>
            <p:cNvPr id="260138" name="Line 47"/>
            <p:cNvSpPr>
              <a:spLocks noChangeShapeType="1"/>
            </p:cNvSpPr>
            <p:nvPr/>
          </p:nvSpPr>
          <p:spPr bwMode="auto">
            <a:xfrm>
              <a:off x="2640" y="3792"/>
              <a:ext cx="864" cy="0"/>
            </a:xfrm>
            <a:prstGeom prst="line">
              <a:avLst/>
            </a:prstGeom>
            <a:noFill/>
            <a:ln w="38100">
              <a:solidFill>
                <a:srgbClr val="00FF00"/>
              </a:solidFill>
              <a:prstDash val="sysDot"/>
              <a:round/>
              <a:headEnd/>
              <a:tailEnd type="triangle" w="med" len="med"/>
            </a:ln>
          </p:spPr>
          <p:txBody>
            <a:bodyPr/>
            <a:lstStyle/>
            <a:p>
              <a:endParaRPr lang="zh-TW" altLang="en-US"/>
            </a:p>
          </p:txBody>
        </p:sp>
      </p:grpSp>
      <p:grpSp>
        <p:nvGrpSpPr>
          <p:cNvPr id="4" name="Group 60"/>
          <p:cNvGrpSpPr>
            <a:grpSpLocks/>
          </p:cNvGrpSpPr>
          <p:nvPr/>
        </p:nvGrpSpPr>
        <p:grpSpPr bwMode="auto">
          <a:xfrm>
            <a:off x="1524000" y="1143000"/>
            <a:ext cx="6007100" cy="822325"/>
            <a:chOff x="960" y="720"/>
            <a:chExt cx="3784" cy="518"/>
          </a:xfrm>
        </p:grpSpPr>
        <p:sp>
          <p:nvSpPr>
            <p:cNvPr id="260132" name="Text Box 26"/>
            <p:cNvSpPr txBox="1">
              <a:spLocks noChangeArrowheads="1"/>
            </p:cNvSpPr>
            <p:nvPr/>
          </p:nvSpPr>
          <p:spPr bwMode="auto">
            <a:xfrm>
              <a:off x="2988" y="768"/>
              <a:ext cx="1756" cy="461"/>
            </a:xfrm>
            <a:prstGeom prst="rect">
              <a:avLst/>
            </a:prstGeom>
            <a:solidFill>
              <a:schemeClr val="bg2"/>
            </a:solidFill>
            <a:ln w="9525">
              <a:noFill/>
              <a:miter lim="800000"/>
              <a:headEnd/>
              <a:tailEnd/>
            </a:ln>
          </p:spPr>
          <p:txBody>
            <a:bodyPr wrap="none">
              <a:spAutoFit/>
            </a:bodyPr>
            <a:lstStyle/>
            <a:p>
              <a:pPr algn="ctr"/>
              <a:r>
                <a:rPr lang="zh-TW" altLang="en-US" sz="2400" b="1">
                  <a:latin typeface="Times New Roman" pitchFamily="18" charset="0"/>
                  <a:ea typeface="標楷體" pitchFamily="65" charset="-120"/>
                </a:rPr>
                <a:t>關鍵成功知識</a:t>
              </a:r>
            </a:p>
            <a:p>
              <a:pPr algn="ctr"/>
              <a:r>
                <a:rPr lang="en-US" altLang="zh-TW" b="1">
                  <a:latin typeface="Times New Roman" pitchFamily="18" charset="0"/>
                  <a:ea typeface="標楷體" pitchFamily="65" charset="-120"/>
                </a:rPr>
                <a:t>Critical success knowledge</a:t>
              </a:r>
            </a:p>
          </p:txBody>
        </p:sp>
        <p:sp>
          <p:nvSpPr>
            <p:cNvPr id="260133" name="Text Box 48"/>
            <p:cNvSpPr txBox="1">
              <a:spLocks noChangeArrowheads="1"/>
            </p:cNvSpPr>
            <p:nvPr/>
          </p:nvSpPr>
          <p:spPr bwMode="auto">
            <a:xfrm>
              <a:off x="960" y="720"/>
              <a:ext cx="692" cy="518"/>
            </a:xfrm>
            <a:prstGeom prst="rect">
              <a:avLst/>
            </a:prstGeom>
            <a:solidFill>
              <a:schemeClr val="bg2"/>
            </a:solidFill>
            <a:ln w="9525">
              <a:noFill/>
              <a:miter lim="800000"/>
              <a:headEnd/>
              <a:tailEnd/>
            </a:ln>
          </p:spPr>
          <p:txBody>
            <a:bodyPr wrap="none">
              <a:spAutoFit/>
            </a:bodyPr>
            <a:lstStyle/>
            <a:p>
              <a:pPr algn="ctr"/>
              <a:r>
                <a:rPr lang="zh-TW" altLang="en-US" sz="2400" b="1">
                  <a:latin typeface="Times New Roman" pitchFamily="18" charset="0"/>
                  <a:ea typeface="標楷體" pitchFamily="65" charset="-120"/>
                </a:rPr>
                <a:t>現有知</a:t>
              </a:r>
            </a:p>
            <a:p>
              <a:pPr algn="ctr"/>
              <a:r>
                <a:rPr lang="zh-TW" altLang="en-US" sz="2400" b="1">
                  <a:latin typeface="Times New Roman" pitchFamily="18" charset="0"/>
                  <a:ea typeface="標楷體" pitchFamily="65" charset="-120"/>
                </a:rPr>
                <a:t>識盤點</a:t>
              </a:r>
            </a:p>
          </p:txBody>
        </p:sp>
        <p:sp>
          <p:nvSpPr>
            <p:cNvPr id="260134" name="Line 50"/>
            <p:cNvSpPr>
              <a:spLocks noChangeShapeType="1"/>
            </p:cNvSpPr>
            <p:nvPr/>
          </p:nvSpPr>
          <p:spPr bwMode="auto">
            <a:xfrm>
              <a:off x="1632" y="1104"/>
              <a:ext cx="1344" cy="0"/>
            </a:xfrm>
            <a:prstGeom prst="line">
              <a:avLst/>
            </a:prstGeom>
            <a:noFill/>
            <a:ln w="57150">
              <a:solidFill>
                <a:srgbClr val="FFFFFF"/>
              </a:solidFill>
              <a:prstDash val="sysDot"/>
              <a:round/>
              <a:headEnd/>
              <a:tailEnd type="triangle" w="med" len="med"/>
            </a:ln>
          </p:spPr>
          <p:txBody>
            <a:bodyPr/>
            <a:lstStyle/>
            <a:p>
              <a:endParaRPr lang="zh-TW" altLang="en-US"/>
            </a:p>
          </p:txBody>
        </p:sp>
        <p:sp>
          <p:nvSpPr>
            <p:cNvPr id="260135" name="Text Box 51"/>
            <p:cNvSpPr txBox="1">
              <a:spLocks noChangeArrowheads="1"/>
            </p:cNvSpPr>
            <p:nvPr/>
          </p:nvSpPr>
          <p:spPr bwMode="auto">
            <a:xfrm>
              <a:off x="1952" y="864"/>
              <a:ext cx="1076" cy="250"/>
            </a:xfrm>
            <a:prstGeom prst="rect">
              <a:avLst/>
            </a:prstGeom>
            <a:noFill/>
            <a:ln w="9525">
              <a:noFill/>
              <a:miter lim="800000"/>
              <a:headEnd/>
              <a:tailEnd/>
            </a:ln>
          </p:spPr>
          <p:txBody>
            <a:bodyPr wrap="none">
              <a:spAutoFit/>
            </a:bodyPr>
            <a:lstStyle/>
            <a:p>
              <a:pPr algn="ctr"/>
              <a:r>
                <a:rPr lang="zh-TW" altLang="en-US" sz="2000" b="1">
                  <a:solidFill>
                    <a:schemeClr val="hlink"/>
                  </a:solidFill>
                  <a:latin typeface="Times New Roman" pitchFamily="18" charset="0"/>
                  <a:ea typeface="標楷體" pitchFamily="65" charset="-120"/>
                </a:rPr>
                <a:t>關鍵知識落差</a:t>
              </a:r>
            </a:p>
          </p:txBody>
        </p:sp>
      </p:grpSp>
      <p:grpSp>
        <p:nvGrpSpPr>
          <p:cNvPr id="5" name="Group 76"/>
          <p:cNvGrpSpPr>
            <a:grpSpLocks/>
          </p:cNvGrpSpPr>
          <p:nvPr/>
        </p:nvGrpSpPr>
        <p:grpSpPr bwMode="auto">
          <a:xfrm>
            <a:off x="2590800" y="2286000"/>
            <a:ext cx="2819400" cy="2667000"/>
            <a:chOff x="1968" y="1440"/>
            <a:chExt cx="1536" cy="1680"/>
          </a:xfrm>
        </p:grpSpPr>
        <p:sp>
          <p:nvSpPr>
            <p:cNvPr id="260130" name="Line 43"/>
            <p:cNvSpPr>
              <a:spLocks noChangeShapeType="1"/>
            </p:cNvSpPr>
            <p:nvPr/>
          </p:nvSpPr>
          <p:spPr bwMode="auto">
            <a:xfrm>
              <a:off x="2160" y="1440"/>
              <a:ext cx="1344" cy="0"/>
            </a:xfrm>
            <a:prstGeom prst="line">
              <a:avLst/>
            </a:prstGeom>
            <a:noFill/>
            <a:ln w="38100">
              <a:solidFill>
                <a:srgbClr val="009900"/>
              </a:solidFill>
              <a:prstDash val="sysDot"/>
              <a:round/>
              <a:headEnd/>
              <a:tailEnd type="triangle" w="med" len="med"/>
            </a:ln>
          </p:spPr>
          <p:txBody>
            <a:bodyPr/>
            <a:lstStyle/>
            <a:p>
              <a:endParaRPr lang="zh-TW" altLang="en-US"/>
            </a:p>
          </p:txBody>
        </p:sp>
        <p:sp>
          <p:nvSpPr>
            <p:cNvPr id="260131" name="Line 46"/>
            <p:cNvSpPr>
              <a:spLocks noChangeShapeType="1"/>
            </p:cNvSpPr>
            <p:nvPr/>
          </p:nvSpPr>
          <p:spPr bwMode="auto">
            <a:xfrm>
              <a:off x="1968" y="3120"/>
              <a:ext cx="1536" cy="0"/>
            </a:xfrm>
            <a:prstGeom prst="line">
              <a:avLst/>
            </a:prstGeom>
            <a:noFill/>
            <a:ln w="38100">
              <a:solidFill>
                <a:schemeClr val="folHlink"/>
              </a:solidFill>
              <a:prstDash val="sysDot"/>
              <a:round/>
              <a:headEnd/>
              <a:tailEnd type="triangle" w="med" len="med"/>
            </a:ln>
          </p:spPr>
          <p:txBody>
            <a:bodyPr/>
            <a:lstStyle/>
            <a:p>
              <a:endParaRPr lang="zh-TW" altLang="en-US"/>
            </a:p>
          </p:txBody>
        </p:sp>
      </p:grpSp>
      <p:grpSp>
        <p:nvGrpSpPr>
          <p:cNvPr id="6" name="Group 75"/>
          <p:cNvGrpSpPr>
            <a:grpSpLocks/>
          </p:cNvGrpSpPr>
          <p:nvPr/>
        </p:nvGrpSpPr>
        <p:grpSpPr bwMode="auto">
          <a:xfrm>
            <a:off x="2130425" y="2057400"/>
            <a:ext cx="768350" cy="3124200"/>
            <a:chOff x="1678" y="1296"/>
            <a:chExt cx="484" cy="1968"/>
          </a:xfrm>
        </p:grpSpPr>
        <p:grpSp>
          <p:nvGrpSpPr>
            <p:cNvPr id="7" name="Group 69"/>
            <p:cNvGrpSpPr>
              <a:grpSpLocks/>
            </p:cNvGrpSpPr>
            <p:nvPr/>
          </p:nvGrpSpPr>
          <p:grpSpPr bwMode="auto">
            <a:xfrm>
              <a:off x="1870" y="1296"/>
              <a:ext cx="292" cy="288"/>
              <a:chOff x="1870" y="1296"/>
              <a:chExt cx="292" cy="288"/>
            </a:xfrm>
          </p:grpSpPr>
          <p:sp>
            <p:nvSpPr>
              <p:cNvPr id="260128" name="Rectangle 35"/>
              <p:cNvSpPr>
                <a:spLocks noChangeArrowheads="1"/>
              </p:cNvSpPr>
              <p:nvPr/>
            </p:nvSpPr>
            <p:spPr bwMode="auto">
              <a:xfrm>
                <a:off x="1872" y="1296"/>
                <a:ext cx="288" cy="288"/>
              </a:xfrm>
              <a:prstGeom prst="rect">
                <a:avLst/>
              </a:prstGeom>
              <a:solidFill>
                <a:srgbClr val="00FF00">
                  <a:alpha val="50195"/>
                </a:srgbClr>
              </a:solidFill>
              <a:ln w="9525">
                <a:noFill/>
                <a:miter lim="800000"/>
                <a:headEnd/>
                <a:tailEnd/>
              </a:ln>
            </p:spPr>
            <p:txBody>
              <a:bodyPr wrap="none" anchor="ctr"/>
              <a:lstStyle/>
              <a:p>
                <a:pPr algn="ctr"/>
                <a:endParaRPr lang="zh-TW" altLang="zh-TW" sz="1400">
                  <a:solidFill>
                    <a:schemeClr val="bg2"/>
                  </a:solidFill>
                  <a:latin typeface="Times New Roman" pitchFamily="18" charset="0"/>
                  <a:ea typeface="標楷體" pitchFamily="65" charset="-120"/>
                </a:endParaRPr>
              </a:p>
            </p:txBody>
          </p:sp>
          <p:sp>
            <p:nvSpPr>
              <p:cNvPr id="260129" name="Text Box 61"/>
              <p:cNvSpPr txBox="1">
                <a:spLocks noChangeArrowheads="1"/>
              </p:cNvSpPr>
              <p:nvPr/>
            </p:nvSpPr>
            <p:spPr bwMode="auto">
              <a:xfrm>
                <a:off x="1870" y="1320"/>
                <a:ext cx="292" cy="231"/>
              </a:xfrm>
              <a:prstGeom prst="rect">
                <a:avLst/>
              </a:prstGeom>
              <a:noFill/>
              <a:ln w="9525">
                <a:noFill/>
                <a:miter lim="800000"/>
                <a:headEnd/>
                <a:tailEnd/>
              </a:ln>
            </p:spPr>
            <p:txBody>
              <a:bodyPr wrap="none">
                <a:spAutoFit/>
              </a:bodyPr>
              <a:lstStyle/>
              <a:p>
                <a:pPr algn="ctr"/>
                <a:r>
                  <a:rPr lang="en-US" altLang="zh-TW">
                    <a:latin typeface="Times New Roman" pitchFamily="18" charset="0"/>
                    <a:ea typeface="標楷體" pitchFamily="65" charset="-120"/>
                  </a:rPr>
                  <a:t>K1</a:t>
                </a:r>
              </a:p>
            </p:txBody>
          </p:sp>
        </p:grpSp>
        <p:grpSp>
          <p:nvGrpSpPr>
            <p:cNvPr id="8" name="Group 72"/>
            <p:cNvGrpSpPr>
              <a:grpSpLocks/>
            </p:cNvGrpSpPr>
            <p:nvPr/>
          </p:nvGrpSpPr>
          <p:grpSpPr bwMode="auto">
            <a:xfrm>
              <a:off x="1678" y="2976"/>
              <a:ext cx="292" cy="288"/>
              <a:chOff x="1678" y="2976"/>
              <a:chExt cx="292" cy="288"/>
            </a:xfrm>
          </p:grpSpPr>
          <p:sp>
            <p:nvSpPr>
              <p:cNvPr id="260126" name="Rectangle 40"/>
              <p:cNvSpPr>
                <a:spLocks noChangeArrowheads="1"/>
              </p:cNvSpPr>
              <p:nvPr/>
            </p:nvSpPr>
            <p:spPr bwMode="auto">
              <a:xfrm>
                <a:off x="1680" y="2976"/>
                <a:ext cx="288" cy="288"/>
              </a:xfrm>
              <a:prstGeom prst="rect">
                <a:avLst/>
              </a:prstGeom>
              <a:solidFill>
                <a:schemeClr val="folHlink">
                  <a:alpha val="50195"/>
                </a:schemeClr>
              </a:solidFill>
              <a:ln w="9525">
                <a:noFill/>
                <a:miter lim="800000"/>
                <a:headEnd/>
                <a:tailEnd/>
              </a:ln>
            </p:spPr>
            <p:txBody>
              <a:bodyPr wrap="none" anchor="ctr"/>
              <a:lstStyle/>
              <a:p>
                <a:pPr algn="ctr"/>
                <a:endParaRPr lang="zh-TW" altLang="zh-TW" sz="1400">
                  <a:solidFill>
                    <a:schemeClr val="bg2"/>
                  </a:solidFill>
                  <a:latin typeface="Times New Roman" pitchFamily="18" charset="0"/>
                  <a:ea typeface="標楷體" pitchFamily="65" charset="-120"/>
                </a:endParaRPr>
              </a:p>
            </p:txBody>
          </p:sp>
          <p:sp>
            <p:nvSpPr>
              <p:cNvPr id="260127" name="Text Box 66"/>
              <p:cNvSpPr txBox="1">
                <a:spLocks noChangeArrowheads="1"/>
              </p:cNvSpPr>
              <p:nvPr/>
            </p:nvSpPr>
            <p:spPr bwMode="auto">
              <a:xfrm>
                <a:off x="1678" y="3000"/>
                <a:ext cx="292" cy="231"/>
              </a:xfrm>
              <a:prstGeom prst="rect">
                <a:avLst/>
              </a:prstGeom>
              <a:noFill/>
              <a:ln w="9525">
                <a:noFill/>
                <a:miter lim="800000"/>
                <a:headEnd/>
                <a:tailEnd/>
              </a:ln>
            </p:spPr>
            <p:txBody>
              <a:bodyPr wrap="none">
                <a:spAutoFit/>
              </a:bodyPr>
              <a:lstStyle/>
              <a:p>
                <a:pPr algn="ctr"/>
                <a:r>
                  <a:rPr lang="en-US" altLang="zh-TW">
                    <a:latin typeface="Times New Roman" pitchFamily="18" charset="0"/>
                    <a:ea typeface="標楷體" pitchFamily="65" charset="-120"/>
                  </a:rPr>
                  <a:t>K6</a:t>
                </a:r>
              </a:p>
            </p:txBody>
          </p:sp>
        </p:grpSp>
      </p:grpSp>
      <p:grpSp>
        <p:nvGrpSpPr>
          <p:cNvPr id="9" name="Group 77"/>
          <p:cNvGrpSpPr>
            <a:grpSpLocks/>
          </p:cNvGrpSpPr>
          <p:nvPr/>
        </p:nvGrpSpPr>
        <p:grpSpPr bwMode="auto">
          <a:xfrm>
            <a:off x="1371600" y="2590800"/>
            <a:ext cx="2289175" cy="3657600"/>
            <a:chOff x="1200" y="1632"/>
            <a:chExt cx="1442" cy="2304"/>
          </a:xfrm>
        </p:grpSpPr>
        <p:grpSp>
          <p:nvGrpSpPr>
            <p:cNvPr id="10" name="Group 70"/>
            <p:cNvGrpSpPr>
              <a:grpSpLocks/>
            </p:cNvGrpSpPr>
            <p:nvPr/>
          </p:nvGrpSpPr>
          <p:grpSpPr bwMode="auto">
            <a:xfrm>
              <a:off x="1200" y="1632"/>
              <a:ext cx="292" cy="288"/>
              <a:chOff x="1200" y="1632"/>
              <a:chExt cx="292" cy="288"/>
            </a:xfrm>
          </p:grpSpPr>
          <p:sp>
            <p:nvSpPr>
              <p:cNvPr id="260122" name="Rectangle 36"/>
              <p:cNvSpPr>
                <a:spLocks noChangeArrowheads="1"/>
              </p:cNvSpPr>
              <p:nvPr/>
            </p:nvSpPr>
            <p:spPr bwMode="auto">
              <a:xfrm>
                <a:off x="1200" y="1632"/>
                <a:ext cx="288" cy="288"/>
              </a:xfrm>
              <a:prstGeom prst="rect">
                <a:avLst/>
              </a:prstGeom>
              <a:noFill/>
              <a:ln w="9525">
                <a:solidFill>
                  <a:srgbClr val="FF66CC"/>
                </a:solidFill>
                <a:miter lim="800000"/>
                <a:headEnd/>
                <a:tailEnd/>
              </a:ln>
            </p:spPr>
            <p:txBody>
              <a:bodyPr wrap="none" anchor="ctr"/>
              <a:lstStyle/>
              <a:p>
                <a:pPr algn="ctr"/>
                <a:endParaRPr lang="zh-TW" altLang="zh-TW" sz="1400">
                  <a:solidFill>
                    <a:schemeClr val="bg2"/>
                  </a:solidFill>
                  <a:latin typeface="Times New Roman" pitchFamily="18" charset="0"/>
                  <a:ea typeface="標楷體" pitchFamily="65" charset="-120"/>
                </a:endParaRPr>
              </a:p>
            </p:txBody>
          </p:sp>
          <p:sp>
            <p:nvSpPr>
              <p:cNvPr id="260123" name="Text Box 63"/>
              <p:cNvSpPr txBox="1">
                <a:spLocks noChangeArrowheads="1"/>
              </p:cNvSpPr>
              <p:nvPr/>
            </p:nvSpPr>
            <p:spPr bwMode="auto">
              <a:xfrm>
                <a:off x="1200" y="1680"/>
                <a:ext cx="292" cy="231"/>
              </a:xfrm>
              <a:prstGeom prst="rect">
                <a:avLst/>
              </a:prstGeom>
              <a:noFill/>
              <a:ln w="9525">
                <a:noFill/>
                <a:miter lim="800000"/>
                <a:headEnd/>
                <a:tailEnd/>
              </a:ln>
            </p:spPr>
            <p:txBody>
              <a:bodyPr wrap="none">
                <a:spAutoFit/>
              </a:bodyPr>
              <a:lstStyle/>
              <a:p>
                <a:pPr algn="ctr"/>
                <a:r>
                  <a:rPr lang="en-US" altLang="zh-TW">
                    <a:latin typeface="Times New Roman" pitchFamily="18" charset="0"/>
                    <a:ea typeface="標楷體" pitchFamily="65" charset="-120"/>
                  </a:rPr>
                  <a:t>K2</a:t>
                </a:r>
              </a:p>
            </p:txBody>
          </p:sp>
        </p:grpSp>
        <p:grpSp>
          <p:nvGrpSpPr>
            <p:cNvPr id="11" name="Group 71"/>
            <p:cNvGrpSpPr>
              <a:grpSpLocks/>
            </p:cNvGrpSpPr>
            <p:nvPr/>
          </p:nvGrpSpPr>
          <p:grpSpPr bwMode="auto">
            <a:xfrm>
              <a:off x="2110" y="2640"/>
              <a:ext cx="292" cy="288"/>
              <a:chOff x="2110" y="2640"/>
              <a:chExt cx="292" cy="288"/>
            </a:xfrm>
          </p:grpSpPr>
          <p:sp>
            <p:nvSpPr>
              <p:cNvPr id="260120" name="Rectangle 39"/>
              <p:cNvSpPr>
                <a:spLocks noChangeArrowheads="1"/>
              </p:cNvSpPr>
              <p:nvPr/>
            </p:nvSpPr>
            <p:spPr bwMode="auto">
              <a:xfrm>
                <a:off x="2112" y="2640"/>
                <a:ext cx="288" cy="288"/>
              </a:xfrm>
              <a:prstGeom prst="rect">
                <a:avLst/>
              </a:prstGeom>
              <a:solidFill>
                <a:srgbClr val="996633">
                  <a:alpha val="50195"/>
                </a:srgbClr>
              </a:solidFill>
              <a:ln w="9525">
                <a:noFill/>
                <a:miter lim="800000"/>
                <a:headEnd/>
                <a:tailEnd/>
              </a:ln>
            </p:spPr>
            <p:txBody>
              <a:bodyPr wrap="none" anchor="ctr"/>
              <a:lstStyle/>
              <a:p>
                <a:pPr algn="ctr"/>
                <a:endParaRPr lang="zh-TW" altLang="zh-TW" sz="1400">
                  <a:solidFill>
                    <a:schemeClr val="bg2"/>
                  </a:solidFill>
                  <a:latin typeface="Times New Roman" pitchFamily="18" charset="0"/>
                  <a:ea typeface="標楷體" pitchFamily="65" charset="-120"/>
                </a:endParaRPr>
              </a:p>
            </p:txBody>
          </p:sp>
          <p:sp>
            <p:nvSpPr>
              <p:cNvPr id="260121" name="Text Box 64"/>
              <p:cNvSpPr txBox="1">
                <a:spLocks noChangeArrowheads="1"/>
              </p:cNvSpPr>
              <p:nvPr/>
            </p:nvSpPr>
            <p:spPr bwMode="auto">
              <a:xfrm>
                <a:off x="2110" y="2664"/>
                <a:ext cx="292" cy="231"/>
              </a:xfrm>
              <a:prstGeom prst="rect">
                <a:avLst/>
              </a:prstGeom>
              <a:noFill/>
              <a:ln w="9525">
                <a:noFill/>
                <a:miter lim="800000"/>
                <a:headEnd/>
                <a:tailEnd/>
              </a:ln>
            </p:spPr>
            <p:txBody>
              <a:bodyPr wrap="none">
                <a:spAutoFit/>
              </a:bodyPr>
              <a:lstStyle/>
              <a:p>
                <a:pPr algn="ctr"/>
                <a:r>
                  <a:rPr lang="en-US" altLang="zh-TW">
                    <a:latin typeface="Times New Roman" pitchFamily="18" charset="0"/>
                    <a:ea typeface="標楷體" pitchFamily="65" charset="-120"/>
                  </a:rPr>
                  <a:t>K5</a:t>
                </a:r>
              </a:p>
            </p:txBody>
          </p:sp>
        </p:grpSp>
        <p:grpSp>
          <p:nvGrpSpPr>
            <p:cNvPr id="12" name="Group 73"/>
            <p:cNvGrpSpPr>
              <a:grpSpLocks/>
            </p:cNvGrpSpPr>
            <p:nvPr/>
          </p:nvGrpSpPr>
          <p:grpSpPr bwMode="auto">
            <a:xfrm>
              <a:off x="2350" y="3648"/>
              <a:ext cx="292" cy="288"/>
              <a:chOff x="2350" y="3648"/>
              <a:chExt cx="292" cy="288"/>
            </a:xfrm>
          </p:grpSpPr>
          <p:sp>
            <p:nvSpPr>
              <p:cNvPr id="260118" name="Rectangle 42"/>
              <p:cNvSpPr>
                <a:spLocks noChangeArrowheads="1"/>
              </p:cNvSpPr>
              <p:nvPr/>
            </p:nvSpPr>
            <p:spPr bwMode="auto">
              <a:xfrm>
                <a:off x="2352" y="3648"/>
                <a:ext cx="288" cy="288"/>
              </a:xfrm>
              <a:prstGeom prst="rect">
                <a:avLst/>
              </a:prstGeom>
              <a:solidFill>
                <a:srgbClr val="00FF00">
                  <a:alpha val="50195"/>
                </a:srgbClr>
              </a:solidFill>
              <a:ln w="9525">
                <a:noFill/>
                <a:miter lim="800000"/>
                <a:headEnd/>
                <a:tailEnd/>
              </a:ln>
            </p:spPr>
            <p:txBody>
              <a:bodyPr wrap="none" anchor="ctr"/>
              <a:lstStyle/>
              <a:p>
                <a:pPr algn="ctr"/>
                <a:endParaRPr lang="zh-TW" altLang="zh-TW" sz="1400">
                  <a:solidFill>
                    <a:schemeClr val="bg2"/>
                  </a:solidFill>
                  <a:latin typeface="Times New Roman" pitchFamily="18" charset="0"/>
                  <a:ea typeface="標楷體" pitchFamily="65" charset="-120"/>
                </a:endParaRPr>
              </a:p>
            </p:txBody>
          </p:sp>
          <p:sp>
            <p:nvSpPr>
              <p:cNvPr id="260119" name="Text Box 67"/>
              <p:cNvSpPr txBox="1">
                <a:spLocks noChangeArrowheads="1"/>
              </p:cNvSpPr>
              <p:nvPr/>
            </p:nvSpPr>
            <p:spPr bwMode="auto">
              <a:xfrm>
                <a:off x="2350" y="3672"/>
                <a:ext cx="292" cy="231"/>
              </a:xfrm>
              <a:prstGeom prst="rect">
                <a:avLst/>
              </a:prstGeom>
              <a:noFill/>
              <a:ln w="9525">
                <a:noFill/>
                <a:miter lim="800000"/>
                <a:headEnd/>
                <a:tailEnd/>
              </a:ln>
            </p:spPr>
            <p:txBody>
              <a:bodyPr wrap="none">
                <a:spAutoFit/>
              </a:bodyPr>
              <a:lstStyle/>
              <a:p>
                <a:pPr algn="ctr"/>
                <a:r>
                  <a:rPr lang="en-US" altLang="zh-TW">
                    <a:latin typeface="Times New Roman" pitchFamily="18" charset="0"/>
                    <a:ea typeface="標楷體" pitchFamily="65" charset="-120"/>
                  </a:rPr>
                  <a:t>K8</a:t>
                </a:r>
              </a:p>
            </p:txBody>
          </p:sp>
        </p:grpSp>
      </p:grpSp>
      <p:pic>
        <p:nvPicPr>
          <p:cNvPr id="260114" name="Picture 79" descr="j0283564"/>
          <p:cNvPicPr>
            <a:picLocks noGrp="1" noChangeAspect="1" noChangeArrowheads="1" noCrop="1"/>
          </p:cNvPicPr>
          <p:nvPr>
            <p:ph idx="1"/>
          </p:nvPr>
        </p:nvPicPr>
        <p:blipFill>
          <a:blip r:embed="rId2"/>
          <a:srcRect/>
          <a:stretch>
            <a:fillRect/>
          </a:stretch>
        </p:blipFill>
        <p:spPr>
          <a:xfrm>
            <a:off x="7740650" y="5661025"/>
            <a:ext cx="752475" cy="771525"/>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2" fill="hold" grpId="0" nodeType="clickEffect">
                                  <p:stCondLst>
                                    <p:cond delay="0"/>
                                  </p:stCondLst>
                                  <p:childTnLst>
                                    <p:set>
                                      <p:cBhvr>
                                        <p:cTn id="11" dur="1" fill="hold">
                                          <p:stCondLst>
                                            <p:cond delay="0"/>
                                          </p:stCondLst>
                                        </p:cTn>
                                        <p:tgtEl>
                                          <p:spTgt spid="1367069"/>
                                        </p:tgtEl>
                                        <p:attrNameLst>
                                          <p:attrName>style.visibility</p:attrName>
                                        </p:attrNameLst>
                                      </p:cBhvr>
                                      <p:to>
                                        <p:strVal val="visible"/>
                                      </p:to>
                                    </p:set>
                                    <p:animEffect transition="in" filter="slide(fromRight)">
                                      <p:cBhvr>
                                        <p:cTn id="12" dur="500"/>
                                        <p:tgtEl>
                                          <p:spTgt spid="1367069"/>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2" fill="hold" grpId="0" nodeType="clickEffect">
                                  <p:stCondLst>
                                    <p:cond delay="0"/>
                                  </p:stCondLst>
                                  <p:childTnLst>
                                    <p:set>
                                      <p:cBhvr>
                                        <p:cTn id="16" dur="1" fill="hold">
                                          <p:stCondLst>
                                            <p:cond delay="0"/>
                                          </p:stCondLst>
                                        </p:cTn>
                                        <p:tgtEl>
                                          <p:spTgt spid="1367070"/>
                                        </p:tgtEl>
                                        <p:attrNameLst>
                                          <p:attrName>style.visibility</p:attrName>
                                        </p:attrNameLst>
                                      </p:cBhvr>
                                      <p:to>
                                        <p:strVal val="visible"/>
                                      </p:to>
                                    </p:set>
                                    <p:animEffect transition="in" filter="slide(fromRight)">
                                      <p:cBhvr>
                                        <p:cTn id="17" dur="500"/>
                                        <p:tgtEl>
                                          <p:spTgt spid="1367070"/>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499"/>
                                          </p:stCondLst>
                                        </p:cTn>
                                        <p:tgtEl>
                                          <p:spTgt spid="6"/>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2" presetClass="entr" presetSubtype="8"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slide(fromLeft)">
                                      <p:cBhvr>
                                        <p:cTn id="26" dur="5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1367071"/>
                                        </p:tgtEl>
                                        <p:attrNameLst>
                                          <p:attrName>style.visibility</p:attrName>
                                        </p:attrNameLst>
                                      </p:cBhvr>
                                      <p:to>
                                        <p:strVal val="visible"/>
                                      </p:to>
                                    </p:set>
                                    <p:animEffect transition="in" filter="slide(fromBottom)">
                                      <p:cBhvr>
                                        <p:cTn id="31" dur="500"/>
                                        <p:tgtEl>
                                          <p:spTgt spid="1367071"/>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1367074"/>
                                        </p:tgtEl>
                                        <p:attrNameLst>
                                          <p:attrName>style.visibility</p:attrName>
                                        </p:attrNameLst>
                                      </p:cBhvr>
                                      <p:to>
                                        <p:strVal val="visible"/>
                                      </p:to>
                                    </p:set>
                                    <p:animEffect transition="in" filter="slide(fromBottom)">
                                      <p:cBhvr>
                                        <p:cTn id="36" dur="500"/>
                                        <p:tgtEl>
                                          <p:spTgt spid="1367074"/>
                                        </p:tgtEl>
                                      </p:cBhvr>
                                    </p:animEffect>
                                  </p:childTnLst>
                                </p:cTn>
                              </p:par>
                            </p:childTnLst>
                          </p:cTn>
                        </p:par>
                      </p:childTnLst>
                    </p:cTn>
                  </p:par>
                  <p:par>
                    <p:cTn id="37" fill="hold">
                      <p:stCondLst>
                        <p:cond delay="indefinite"/>
                      </p:stCondLst>
                      <p:childTnLst>
                        <p:par>
                          <p:cTn id="38" fill="hold">
                            <p:stCondLst>
                              <p:cond delay="0"/>
                            </p:stCondLst>
                            <p:childTnLst>
                              <p:par>
                                <p:cTn id="39" presetID="12" presetClass="entr" presetSubtype="2" fill="hold" grpId="0" nodeType="clickEffect">
                                  <p:stCondLst>
                                    <p:cond delay="0"/>
                                  </p:stCondLst>
                                  <p:childTnLst>
                                    <p:set>
                                      <p:cBhvr>
                                        <p:cTn id="40" dur="1" fill="hold">
                                          <p:stCondLst>
                                            <p:cond delay="0"/>
                                          </p:stCondLst>
                                        </p:cTn>
                                        <p:tgtEl>
                                          <p:spTgt spid="1367073"/>
                                        </p:tgtEl>
                                        <p:attrNameLst>
                                          <p:attrName>style.visibility</p:attrName>
                                        </p:attrNameLst>
                                      </p:cBhvr>
                                      <p:to>
                                        <p:strVal val="visible"/>
                                      </p:to>
                                    </p:set>
                                    <p:animEffect transition="in" filter="slide(fromRight)">
                                      <p:cBhvr>
                                        <p:cTn id="41" dur="500"/>
                                        <p:tgtEl>
                                          <p:spTgt spid="1367073"/>
                                        </p:tgtEl>
                                      </p:cBhvr>
                                    </p:animEffect>
                                  </p:childTnLst>
                                </p:cTn>
                              </p:par>
                            </p:childTnLst>
                          </p:cTn>
                        </p:par>
                      </p:childTnLst>
                    </p:cTn>
                  </p:par>
                  <p:par>
                    <p:cTn id="42" fill="hold">
                      <p:stCondLst>
                        <p:cond delay="indefinite"/>
                      </p:stCondLst>
                      <p:childTnLst>
                        <p:par>
                          <p:cTn id="43" fill="hold">
                            <p:stCondLst>
                              <p:cond delay="0"/>
                            </p:stCondLst>
                            <p:childTnLst>
                              <p:par>
                                <p:cTn id="44" presetID="12" presetClass="entr" presetSubtype="2" fill="hold" grpId="0" nodeType="clickEffect">
                                  <p:stCondLst>
                                    <p:cond delay="0"/>
                                  </p:stCondLst>
                                  <p:childTnLst>
                                    <p:set>
                                      <p:cBhvr>
                                        <p:cTn id="45" dur="1" fill="hold">
                                          <p:stCondLst>
                                            <p:cond delay="0"/>
                                          </p:stCondLst>
                                        </p:cTn>
                                        <p:tgtEl>
                                          <p:spTgt spid="1367072"/>
                                        </p:tgtEl>
                                        <p:attrNameLst>
                                          <p:attrName>style.visibility</p:attrName>
                                        </p:attrNameLst>
                                      </p:cBhvr>
                                      <p:to>
                                        <p:strVal val="visible"/>
                                      </p:to>
                                    </p:set>
                                    <p:animEffect transition="in" filter="slide(fromRight)">
                                      <p:cBhvr>
                                        <p:cTn id="46" dur="500"/>
                                        <p:tgtEl>
                                          <p:spTgt spid="1367072"/>
                                        </p:tgtEl>
                                      </p:cBhvr>
                                    </p:animEffec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499"/>
                                          </p:stCondLst>
                                        </p:cTn>
                                        <p:tgtEl>
                                          <p:spTgt spid="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2" presetClass="entr" presetSubtype="8" fill="hold" nodeType="clickEffect">
                                  <p:stCondLst>
                                    <p:cond delay="0"/>
                                  </p:stCondLst>
                                  <p:childTnLst>
                                    <p:set>
                                      <p:cBhvr>
                                        <p:cTn id="54" dur="1" fill="hold">
                                          <p:stCondLst>
                                            <p:cond delay="0"/>
                                          </p:stCondLst>
                                        </p:cTn>
                                        <p:tgtEl>
                                          <p:spTgt spid="3"/>
                                        </p:tgtEl>
                                        <p:attrNameLst>
                                          <p:attrName>style.visibility</p:attrName>
                                        </p:attrNameLst>
                                      </p:cBhvr>
                                      <p:to>
                                        <p:strVal val="visible"/>
                                      </p:to>
                                    </p:set>
                                    <p:animEffect transition="in" filter="slide(fromLeft)">
                                      <p:cBhvr>
                                        <p:cTn id="55" dur="500"/>
                                        <p:tgtEl>
                                          <p:spTgt spid="3"/>
                                        </p:tgtEl>
                                      </p:cBhvr>
                                    </p:animEffect>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nodeType="clickEffect">
                                  <p:stCondLst>
                                    <p:cond delay="0"/>
                                  </p:stCondLst>
                                  <p:childTnLst>
                                    <p:set>
                                      <p:cBhvr>
                                        <p:cTn id="59" dur="1" fill="hold">
                                          <p:stCondLst>
                                            <p:cond delay="0"/>
                                          </p:stCondLst>
                                        </p:cTn>
                                        <p:tgtEl>
                                          <p:spTgt spid="4"/>
                                        </p:tgtEl>
                                        <p:attrNameLst>
                                          <p:attrName>style.visibility</p:attrName>
                                        </p:attrNameLst>
                                      </p:cBhvr>
                                      <p:to>
                                        <p:strVal val="visible"/>
                                      </p:to>
                                    </p:set>
                                    <p:anim calcmode="lin" valueType="num">
                                      <p:cBhvr additive="base">
                                        <p:cTn id="60" dur="500" fill="hold"/>
                                        <p:tgtEl>
                                          <p:spTgt spid="4"/>
                                        </p:tgtEl>
                                        <p:attrNameLst>
                                          <p:attrName>ppt_x</p:attrName>
                                        </p:attrNameLst>
                                      </p:cBhvr>
                                      <p:tavLst>
                                        <p:tav tm="0">
                                          <p:val>
                                            <p:strVal val="#ppt_x"/>
                                          </p:val>
                                        </p:tav>
                                        <p:tav tm="100000">
                                          <p:val>
                                            <p:strVal val="#ppt_x"/>
                                          </p:val>
                                        </p:tav>
                                      </p:tavLst>
                                    </p:anim>
                                    <p:anim calcmode="lin" valueType="num">
                                      <p:cBhvr additive="base">
                                        <p:cTn id="61"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7069" grpId="0" animBg="1"/>
      <p:bldP spid="1367070" grpId="0" animBg="1"/>
      <p:bldP spid="1367071" grpId="0" animBg="1"/>
      <p:bldP spid="1367072" grpId="0" animBg="1"/>
      <p:bldP spid="1367073" grpId="0" animBg="1"/>
      <p:bldP spid="136707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投影片編號版面配置區 6"/>
          <p:cNvSpPr>
            <a:spLocks noGrp="1"/>
          </p:cNvSpPr>
          <p:nvPr>
            <p:ph type="sldNum" sz="quarter" idx="12"/>
          </p:nvPr>
        </p:nvSpPr>
        <p:spPr/>
        <p:txBody>
          <a:bodyPr/>
          <a:lstStyle/>
          <a:p>
            <a:pPr>
              <a:defRPr/>
            </a:pPr>
            <a:fld id="{45738C8B-53F8-4D95-9BF8-CCFC74FE93D6}" type="slidenum">
              <a:rPr lang="en-US" altLang="zh-TW"/>
              <a:pPr>
                <a:defRPr/>
              </a:pPr>
              <a:t>9</a:t>
            </a:fld>
            <a:endParaRPr lang="en-US" altLang="zh-TW"/>
          </a:p>
        </p:txBody>
      </p:sp>
      <p:sp>
        <p:nvSpPr>
          <p:cNvPr id="1449990" name="Rectangle 6"/>
          <p:cNvSpPr>
            <a:spLocks noGrp="1" noChangeArrowheads="1"/>
          </p:cNvSpPr>
          <p:nvPr>
            <p:ph type="title"/>
          </p:nvPr>
        </p:nvSpPr>
        <p:spPr>
          <a:xfrm>
            <a:off x="731838" y="58738"/>
            <a:ext cx="7704137" cy="1081087"/>
          </a:xfrm>
        </p:spPr>
        <p:txBody>
          <a:bodyPr/>
          <a:lstStyle/>
          <a:p>
            <a:pPr eaLnBrk="1" hangingPunct="1">
              <a:defRPr/>
            </a:pPr>
            <a:r>
              <a:rPr lang="zh-TW" altLang="en-US" smtClean="0"/>
              <a:t>關鍵成功要素示例</a:t>
            </a:r>
          </a:p>
        </p:txBody>
      </p:sp>
      <p:graphicFrame>
        <p:nvGraphicFramePr>
          <p:cNvPr id="1450041" name="Group 57"/>
          <p:cNvGraphicFramePr>
            <a:graphicFrameLocks noGrp="1"/>
          </p:cNvGraphicFramePr>
          <p:nvPr>
            <p:ph sz="half" idx="2"/>
          </p:nvPr>
        </p:nvGraphicFramePr>
        <p:xfrm>
          <a:off x="611188" y="1484313"/>
          <a:ext cx="8064500" cy="4114803"/>
        </p:xfrm>
        <a:graphic>
          <a:graphicData uri="http://schemas.openxmlformats.org/drawingml/2006/table">
            <a:tbl>
              <a:tblPr/>
              <a:tblGrid>
                <a:gridCol w="889000"/>
                <a:gridCol w="7175500"/>
              </a:tblGrid>
              <a:tr h="588963">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600" b="1" i="0" u="none" strike="noStrike" cap="none" normalizeH="0" baseline="0" smtClean="0">
                          <a:ln>
                            <a:noFill/>
                          </a:ln>
                          <a:solidFill>
                            <a:schemeClr val="tx1"/>
                          </a:solidFill>
                          <a:effectLst/>
                          <a:latin typeface="Arial" pitchFamily="34" charset="0"/>
                          <a:ea typeface="標楷體" pitchFamily="65" charset="-120"/>
                        </a:rPr>
                        <a:t>項目</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600" b="1" i="0" u="none" strike="noStrike" cap="none" normalizeH="0" baseline="0" smtClean="0">
                          <a:ln>
                            <a:noFill/>
                          </a:ln>
                          <a:solidFill>
                            <a:schemeClr val="tx1"/>
                          </a:solidFill>
                          <a:effectLst/>
                          <a:latin typeface="Arial" pitchFamily="34" charset="0"/>
                          <a:ea typeface="標楷體" pitchFamily="65" charset="-120"/>
                        </a:rPr>
                        <a:t>關鍵成功要素</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85788">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1800" b="1" i="0" u="none" strike="noStrike" cap="none" normalizeH="0" baseline="0" smtClean="0">
                          <a:ln>
                            <a:noFill/>
                          </a:ln>
                          <a:solidFill>
                            <a:schemeClr val="tx1"/>
                          </a:solidFill>
                          <a:effectLst/>
                          <a:latin typeface="Arial" pitchFamily="34" charset="0"/>
                          <a:ea typeface="標楷體" pitchFamily="65" charset="-120"/>
                        </a:rPr>
                        <a:t>CSF1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600" b="1" i="0" u="none" strike="noStrike" cap="none" normalizeH="0" baseline="0" smtClean="0">
                          <a:ln>
                            <a:noFill/>
                          </a:ln>
                          <a:solidFill>
                            <a:schemeClr val="tx1"/>
                          </a:solidFill>
                          <a:effectLst/>
                          <a:latin typeface="Arial" pitchFamily="34" charset="0"/>
                          <a:ea typeface="標楷體" pitchFamily="65" charset="-120"/>
                        </a:rPr>
                        <a:t>優良的師資，以提供專業化的知識。</a:t>
                      </a:r>
                      <a:r>
                        <a:rPr kumimoji="1" lang="zh-TW" altLang="en-US" sz="2600" b="0" i="0" u="none" strike="noStrike" cap="none" normalizeH="0" baseline="0" smtClean="0">
                          <a:ln>
                            <a:noFill/>
                          </a:ln>
                          <a:solidFill>
                            <a:schemeClr val="tx1"/>
                          </a:solidFill>
                          <a:effectLst/>
                          <a:latin typeface="Arial" pitchFamily="34" charset="0"/>
                          <a:ea typeface="標楷體" pitchFamily="65"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88963">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1800" b="1" i="0" u="none" strike="noStrike" cap="none" normalizeH="0" baseline="0" smtClean="0">
                          <a:ln>
                            <a:noFill/>
                          </a:ln>
                          <a:solidFill>
                            <a:schemeClr val="tx1"/>
                          </a:solidFill>
                          <a:effectLst/>
                          <a:latin typeface="Arial" pitchFamily="34" charset="0"/>
                          <a:ea typeface="標楷體" pitchFamily="65" charset="-120"/>
                        </a:rPr>
                        <a:t>CSF2</a:t>
                      </a:r>
                      <a:endParaRPr kumimoji="1" lang="en-US" altLang="zh-TW" sz="1800" b="0" i="0" u="none" strike="noStrike" cap="none" normalizeH="0" baseline="0" smtClean="0">
                        <a:ln>
                          <a:noFill/>
                        </a:ln>
                        <a:solidFill>
                          <a:schemeClr val="tx1"/>
                        </a:solidFill>
                        <a:effectLst/>
                        <a:latin typeface="Arial" pitchFamily="34" charset="0"/>
                        <a:ea typeface="標楷體" pitchFamily="65" charset="-12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600" b="1" i="0" u="none" strike="noStrike" cap="none" normalizeH="0" baseline="0" smtClean="0">
                          <a:ln>
                            <a:noFill/>
                          </a:ln>
                          <a:solidFill>
                            <a:schemeClr val="tx1"/>
                          </a:solidFill>
                          <a:effectLst/>
                          <a:latin typeface="Arial" pitchFamily="34" charset="0"/>
                          <a:ea typeface="標楷體" pitchFamily="65" charset="-120"/>
                        </a:rPr>
                        <a:t>良好的設備，供學生及老師使用。</a:t>
                      </a:r>
                      <a:r>
                        <a:rPr kumimoji="1" lang="zh-TW" altLang="en-US" sz="2600" b="0" i="0" u="none" strike="noStrike" cap="none" normalizeH="0" baseline="0" smtClean="0">
                          <a:ln>
                            <a:noFill/>
                          </a:ln>
                          <a:solidFill>
                            <a:schemeClr val="tx1"/>
                          </a:solidFill>
                          <a:effectLst/>
                          <a:latin typeface="Arial" pitchFamily="34" charset="0"/>
                          <a:ea typeface="標楷體" pitchFamily="65"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87375">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1800" b="1" i="0" u="none" strike="noStrike" cap="none" normalizeH="0" baseline="0" smtClean="0">
                          <a:ln>
                            <a:noFill/>
                          </a:ln>
                          <a:solidFill>
                            <a:schemeClr val="tx1"/>
                          </a:solidFill>
                          <a:effectLst/>
                          <a:latin typeface="Arial" pitchFamily="34" charset="0"/>
                          <a:ea typeface="標楷體" pitchFamily="65" charset="-120"/>
                        </a:rPr>
                        <a:t>CSF3</a:t>
                      </a:r>
                      <a:r>
                        <a:rPr kumimoji="1" lang="en-US" altLang="zh-TW" sz="1800" b="0" i="0" u="none" strike="noStrike" cap="none" normalizeH="0" baseline="0" smtClean="0">
                          <a:ln>
                            <a:noFill/>
                          </a:ln>
                          <a:solidFill>
                            <a:schemeClr val="tx1"/>
                          </a:solidFill>
                          <a:effectLst/>
                          <a:latin typeface="Arial" pitchFamily="34" charset="0"/>
                          <a:ea typeface="標楷體" pitchFamily="65" charset="-12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600" b="1" i="0" u="none" strike="noStrike" cap="none" normalizeH="0" baseline="0" smtClean="0">
                          <a:ln>
                            <a:noFill/>
                          </a:ln>
                          <a:solidFill>
                            <a:schemeClr val="tx1"/>
                          </a:solidFill>
                          <a:effectLst/>
                          <a:latin typeface="Arial" pitchFamily="34" charset="0"/>
                          <a:ea typeface="標楷體" pitchFamily="65" charset="-120"/>
                        </a:rPr>
                        <a:t>良好素養的學生，以提升其學習成效。</a:t>
                      </a:r>
                      <a:r>
                        <a:rPr kumimoji="1" lang="zh-TW" altLang="en-US" sz="2600" b="0" i="0" u="none" strike="noStrike" cap="none" normalizeH="0" baseline="0" smtClean="0">
                          <a:ln>
                            <a:noFill/>
                          </a:ln>
                          <a:solidFill>
                            <a:schemeClr val="tx1"/>
                          </a:solidFill>
                          <a:effectLst/>
                          <a:latin typeface="Arial" pitchFamily="34" charset="0"/>
                          <a:ea typeface="標楷體" pitchFamily="65"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88963">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1800" b="1" i="0" u="none" strike="noStrike" cap="none" normalizeH="0" baseline="0" smtClean="0">
                          <a:ln>
                            <a:noFill/>
                          </a:ln>
                          <a:solidFill>
                            <a:schemeClr val="tx1"/>
                          </a:solidFill>
                          <a:effectLst/>
                          <a:latin typeface="Arial" pitchFamily="34" charset="0"/>
                          <a:ea typeface="標楷體" pitchFamily="65" charset="-120"/>
                        </a:rPr>
                        <a:t>CSF4</a:t>
                      </a:r>
                      <a:r>
                        <a:rPr kumimoji="1" lang="en-US" altLang="zh-TW" sz="1800" b="0" i="0" u="none" strike="noStrike" cap="none" normalizeH="0" baseline="0" smtClean="0">
                          <a:ln>
                            <a:noFill/>
                          </a:ln>
                          <a:solidFill>
                            <a:schemeClr val="tx1"/>
                          </a:solidFill>
                          <a:effectLst/>
                          <a:latin typeface="Arial" pitchFamily="34" charset="0"/>
                          <a:ea typeface="標楷體" pitchFamily="65" charset="-12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600" b="1" i="0" u="none" strike="noStrike" cap="none" normalizeH="0" baseline="0" smtClean="0">
                          <a:ln>
                            <a:noFill/>
                          </a:ln>
                          <a:solidFill>
                            <a:schemeClr val="tx1"/>
                          </a:solidFill>
                          <a:effectLst/>
                          <a:latin typeface="Arial" pitchFamily="34" charset="0"/>
                          <a:ea typeface="標楷體" pitchFamily="65" charset="-120"/>
                        </a:rPr>
                        <a:t>適當的宣傳，以提升學系知名度。</a:t>
                      </a:r>
                      <a:r>
                        <a:rPr kumimoji="1" lang="zh-TW" altLang="en-US" sz="2600" b="0" i="0" u="none" strike="noStrike" cap="none" normalizeH="0" baseline="0" smtClean="0">
                          <a:ln>
                            <a:noFill/>
                          </a:ln>
                          <a:solidFill>
                            <a:schemeClr val="tx1"/>
                          </a:solidFill>
                          <a:effectLst/>
                          <a:latin typeface="Arial" pitchFamily="34" charset="0"/>
                          <a:ea typeface="標楷體" pitchFamily="65"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85788">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1800" b="1" i="0" u="none" strike="noStrike" cap="none" normalizeH="0" baseline="0" smtClean="0">
                          <a:ln>
                            <a:noFill/>
                          </a:ln>
                          <a:solidFill>
                            <a:schemeClr val="tx1"/>
                          </a:solidFill>
                          <a:effectLst/>
                          <a:latin typeface="Arial" pitchFamily="34" charset="0"/>
                          <a:ea typeface="標楷體" pitchFamily="65" charset="-120"/>
                        </a:rPr>
                        <a:t>CSF5</a:t>
                      </a:r>
                      <a:r>
                        <a:rPr kumimoji="1" lang="en-US" altLang="zh-TW" sz="1800" b="0" i="0" u="none" strike="noStrike" cap="none" normalizeH="0" baseline="0" smtClean="0">
                          <a:ln>
                            <a:noFill/>
                          </a:ln>
                          <a:solidFill>
                            <a:schemeClr val="tx1"/>
                          </a:solidFill>
                          <a:effectLst/>
                          <a:latin typeface="Arial" pitchFamily="34" charset="0"/>
                          <a:ea typeface="標楷體" pitchFamily="65" charset="-12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600" b="1" i="0" u="none" strike="noStrike" cap="none" normalizeH="0" baseline="0" smtClean="0">
                          <a:ln>
                            <a:noFill/>
                          </a:ln>
                          <a:solidFill>
                            <a:schemeClr val="tx1"/>
                          </a:solidFill>
                          <a:effectLst/>
                          <a:latin typeface="Arial" pitchFamily="34" charset="0"/>
                          <a:ea typeface="標楷體" pitchFamily="65" charset="-120"/>
                        </a:rPr>
                        <a:t>與企業良好互動，以增加對企業實務之印證。</a:t>
                      </a:r>
                      <a:r>
                        <a:rPr kumimoji="1" lang="zh-TW" altLang="en-US" sz="2600" b="0" i="0" u="none" strike="noStrike" cap="none" normalizeH="0" baseline="0" smtClean="0">
                          <a:ln>
                            <a:noFill/>
                          </a:ln>
                          <a:solidFill>
                            <a:schemeClr val="tx1"/>
                          </a:solidFill>
                          <a:effectLst/>
                          <a:latin typeface="Arial" pitchFamily="34" charset="0"/>
                          <a:ea typeface="標楷體" pitchFamily="65"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88963">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1800" b="1" i="0" u="none" strike="noStrike" cap="none" normalizeH="0" baseline="0" smtClean="0">
                          <a:ln>
                            <a:noFill/>
                          </a:ln>
                          <a:solidFill>
                            <a:schemeClr val="tx1"/>
                          </a:solidFill>
                          <a:effectLst/>
                          <a:latin typeface="Arial" pitchFamily="34" charset="0"/>
                          <a:ea typeface="標楷體" pitchFamily="65" charset="-120"/>
                        </a:rPr>
                        <a:t>CSF6</a:t>
                      </a:r>
                      <a:r>
                        <a:rPr kumimoji="1" lang="en-US" altLang="zh-TW" sz="1800" b="0" i="0" u="none" strike="noStrike" cap="none" normalizeH="0" baseline="0" smtClean="0">
                          <a:ln>
                            <a:noFill/>
                          </a:ln>
                          <a:solidFill>
                            <a:schemeClr val="tx1"/>
                          </a:solidFill>
                          <a:effectLst/>
                          <a:latin typeface="Arial" pitchFamily="34" charset="0"/>
                          <a:ea typeface="標楷體" pitchFamily="65" charset="-12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600" b="1" i="0" u="none" strike="noStrike" cap="none" normalizeH="0" baseline="0" smtClean="0">
                          <a:ln>
                            <a:noFill/>
                          </a:ln>
                          <a:solidFill>
                            <a:schemeClr val="tx1"/>
                          </a:solidFill>
                          <a:effectLst/>
                          <a:latin typeface="Arial" pitchFamily="34" charset="0"/>
                          <a:ea typeface="標楷體" pitchFamily="65" charset="-120"/>
                        </a:rPr>
                        <a:t>良好的領導統御，以提升師生對本系的向心力。</a:t>
                      </a:r>
                      <a:r>
                        <a:rPr kumimoji="1" lang="zh-TW" altLang="en-US" sz="2600" b="0" i="0" u="none" strike="noStrike" cap="none" normalizeH="0" baseline="0" smtClean="0">
                          <a:ln>
                            <a:noFill/>
                          </a:ln>
                          <a:solidFill>
                            <a:schemeClr val="tx1"/>
                          </a:solidFill>
                          <a:effectLst/>
                          <a:latin typeface="Arial" pitchFamily="34" charset="0"/>
                          <a:ea typeface="標楷體" pitchFamily="65"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教學目標">
  <a:themeElements>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Skm">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km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Skm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Skm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Skm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Skm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Skm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Skm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Skm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教學目標</Template>
  <TotalTime>51</TotalTime>
  <Words>2384</Words>
  <Application>Microsoft Office PowerPoint</Application>
  <PresentationFormat>如螢幕大小 (4:3)</PresentationFormat>
  <Paragraphs>309</Paragraphs>
  <Slides>26</Slides>
  <Notes>0</Notes>
  <HiddenSlides>0</HiddenSlides>
  <MMClips>0</MMClips>
  <ScaleCrop>false</ScaleCrop>
  <HeadingPairs>
    <vt:vector size="8" baseType="variant">
      <vt:variant>
        <vt:lpstr>使用字型</vt:lpstr>
      </vt:variant>
      <vt:variant>
        <vt:i4>7</vt:i4>
      </vt:variant>
      <vt:variant>
        <vt:lpstr>佈景主題</vt:lpstr>
      </vt:variant>
      <vt:variant>
        <vt:i4>1</vt:i4>
      </vt:variant>
      <vt:variant>
        <vt:lpstr>內嵌 OLE 伺服程式</vt:lpstr>
      </vt:variant>
      <vt:variant>
        <vt:i4>1</vt:i4>
      </vt:variant>
      <vt:variant>
        <vt:lpstr>投影片標題</vt:lpstr>
      </vt:variant>
      <vt:variant>
        <vt:i4>26</vt:i4>
      </vt:variant>
    </vt:vector>
  </HeadingPairs>
  <TitlesOfParts>
    <vt:vector size="35" baseType="lpstr">
      <vt:lpstr>華康仿宋體W6</vt:lpstr>
      <vt:lpstr>標楷體</vt:lpstr>
      <vt:lpstr>Arial</vt:lpstr>
      <vt:lpstr>Symbol</vt:lpstr>
      <vt:lpstr>Tahoma</vt:lpstr>
      <vt:lpstr>Times New Roman</vt:lpstr>
      <vt:lpstr>Wingdings</vt:lpstr>
      <vt:lpstr>教學目標</vt:lpstr>
      <vt:lpstr>MindMan Document</vt:lpstr>
      <vt:lpstr>知識建立</vt:lpstr>
      <vt:lpstr>經營策略與知識管理</vt:lpstr>
      <vt:lpstr>知識缺口</vt:lpstr>
      <vt:lpstr>組織的策略缺口</vt:lpstr>
      <vt:lpstr>組織的知識缺口</vt:lpstr>
      <vt:lpstr>知識在那裡？</vt:lpstr>
      <vt:lpstr>知識建立：CSFs法</vt:lpstr>
      <vt:lpstr>關鍵知識落差</vt:lpstr>
      <vt:lpstr>關鍵成功要素示例</vt:lpstr>
      <vt:lpstr>達成關鍵成功要素的知識</vt:lpstr>
      <vt:lpstr>聯強的關鍵成功因素</vt:lpstr>
      <vt:lpstr>從關鍵成功要素(CSF)找出關鍵成功知識(CSK)： 以聯強為例</vt:lpstr>
      <vt:lpstr>知識篩選</vt:lpstr>
      <vt:lpstr>知識屬性分析：知識的策略性重要程度</vt:lpstr>
      <vt:lpstr>知識屬性分析：經營缺口知識</vt:lpstr>
      <vt:lpstr>關鍵缺口知識分析</vt:lpstr>
      <vt:lpstr>知識缺口與知識的定義、獲取與創造</vt:lpstr>
      <vt:lpstr>知識建立的策略</vt:lpstr>
      <vt:lpstr>Bonora等的四種知識管理方式</vt:lpstr>
      <vt:lpstr>Bonora等的四種知識管理方式</vt:lpstr>
      <vt:lpstr>Bonora等的四種知識管理方式</vt:lpstr>
      <vt:lpstr>Donghue等的四種知識管理方式</vt:lpstr>
      <vt:lpstr>Von Krogh知識建立的策略</vt:lpstr>
      <vt:lpstr>Von Krogh知識建立的策略</vt:lpstr>
      <vt:lpstr>知識建立方式</vt:lpstr>
      <vt:lpstr> 一個整合性的知識獲取架構</vt:lpstr>
    </vt:vector>
  </TitlesOfParts>
  <Company>Your Company Name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知識建立</dc:title>
  <dc:creator>Your User Name</dc:creator>
  <cp:lastModifiedBy>George Lee</cp:lastModifiedBy>
  <cp:revision>7</cp:revision>
  <dcterms:created xsi:type="dcterms:W3CDTF">2010-07-14T02:20:54Z</dcterms:created>
  <dcterms:modified xsi:type="dcterms:W3CDTF">2017-12-27T06:13:32Z</dcterms:modified>
</cp:coreProperties>
</file>